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7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8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10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11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12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13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14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15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95" r:id="rId2"/>
    <p:sldMasterId id="2147483729" r:id="rId3"/>
    <p:sldMasterId id="2147483763" r:id="rId4"/>
    <p:sldMasterId id="2147483797" r:id="rId5"/>
    <p:sldMasterId id="2147483831" r:id="rId6"/>
    <p:sldMasterId id="2147483866" r:id="rId7"/>
    <p:sldMasterId id="2147483900" r:id="rId8"/>
    <p:sldMasterId id="2147483934" r:id="rId9"/>
    <p:sldMasterId id="2147483969" r:id="rId10"/>
    <p:sldMasterId id="2147484004" r:id="rId11"/>
    <p:sldMasterId id="2147484039" r:id="rId12"/>
    <p:sldMasterId id="2147484074" r:id="rId13"/>
    <p:sldMasterId id="2147484109" r:id="rId14"/>
    <p:sldMasterId id="2147484144" r:id="rId15"/>
    <p:sldMasterId id="2147484179" r:id="rId16"/>
  </p:sldMasterIdLst>
  <p:notesMasterIdLst>
    <p:notesMasterId r:id="rId44"/>
  </p:notesMasterIdLst>
  <p:sldIdLst>
    <p:sldId id="256" r:id="rId17"/>
    <p:sldId id="262" r:id="rId18"/>
    <p:sldId id="261" r:id="rId19"/>
    <p:sldId id="276" r:id="rId20"/>
    <p:sldId id="263" r:id="rId21"/>
    <p:sldId id="294" r:id="rId22"/>
    <p:sldId id="295" r:id="rId23"/>
    <p:sldId id="270" r:id="rId24"/>
    <p:sldId id="272" r:id="rId25"/>
    <p:sldId id="271" r:id="rId26"/>
    <p:sldId id="273" r:id="rId27"/>
    <p:sldId id="296" r:id="rId28"/>
    <p:sldId id="297" r:id="rId29"/>
    <p:sldId id="291" r:id="rId30"/>
    <p:sldId id="287" r:id="rId31"/>
    <p:sldId id="288" r:id="rId32"/>
    <p:sldId id="289" r:id="rId33"/>
    <p:sldId id="268" r:id="rId34"/>
    <p:sldId id="269" r:id="rId35"/>
    <p:sldId id="264" r:id="rId36"/>
    <p:sldId id="290" r:id="rId37"/>
    <p:sldId id="281" r:id="rId38"/>
    <p:sldId id="285" r:id="rId39"/>
    <p:sldId id="257" r:id="rId40"/>
    <p:sldId id="258" r:id="rId41"/>
    <p:sldId id="293" r:id="rId42"/>
    <p:sldId id="260" r:id="rId43"/>
  </p:sldIdLst>
  <p:sldSz cx="9144000" cy="6858000" type="screen4x3"/>
  <p:notesSz cx="6858000" cy="9144000"/>
  <p:embeddedFontLst>
    <p:embeddedFont>
      <p:font typeface="Franklin Gothic Medium" pitchFamily="34" charset="0"/>
      <p:regular r:id="rId45"/>
      <p:italic r:id="rId46"/>
    </p:embeddedFont>
    <p:embeddedFont>
      <p:font typeface="Arial Narrow" pitchFamily="34" charset="0"/>
      <p:regular r:id="rId47"/>
      <p:bold r:id="rId48"/>
      <p:italic r:id="rId49"/>
      <p:boldItalic r:id="rId50"/>
    </p:embeddedFont>
    <p:embeddedFont>
      <p:font typeface="Cooper Black" pitchFamily="18" charset="0"/>
      <p:regular r:id="rId51"/>
    </p:embeddedFont>
    <p:embeddedFont>
      <p:font typeface="Impact" pitchFamily="34" charset="0"/>
      <p:regular r:id="rId52"/>
    </p:embeddedFont>
    <p:embeddedFont>
      <p:font typeface="FranklinGothicMediCondTT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Chernyshova" initials="MC" lastIdx="9" clrIdx="0"/>
  <p:cmAuthor id="1" name="Dashevskay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C"/>
    <a:srgbClr val="F2F2F1"/>
    <a:srgbClr val="F2F2F3"/>
    <a:srgbClr val="E4E4E5"/>
    <a:srgbClr val="E5E5E6"/>
    <a:srgbClr val="E6E6E6"/>
    <a:srgbClr val="E6E6E7"/>
    <a:srgbClr val="EAEAEA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492" autoAdjust="0"/>
  </p:normalViewPr>
  <p:slideViewPr>
    <p:cSldViewPr>
      <p:cViewPr>
        <p:scale>
          <a:sx n="50" d="100"/>
          <a:sy n="50" d="100"/>
        </p:scale>
        <p:origin x="-172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8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font" Target="fonts/font2.fntdata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rem\AppData\Local\Microsoft\Windows\Temporary%20Internet%20Files\Content.Outlook\KS2L4U09\mailings_data_result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сообщений</a:t>
            </a:r>
            <a:endParaRPr lang="es-ES_tradnl" dirty="0"/>
          </a:p>
        </c:rich>
      </c:tx>
      <c:layout>
        <c:manualLayout>
          <c:xMode val="edge"/>
          <c:yMode val="edge"/>
          <c:x val="2.522297134531608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864469991380088E-2"/>
          <c:y val="5.8751207213096991E-2"/>
          <c:w val="0.93103824978014871"/>
          <c:h val="0.84404610346562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mailing1!$B$1</c:f>
              <c:strCache>
                <c:ptCount val="1"/>
                <c:pt idx="0">
                  <c:v>Amount of messages</c:v>
                </c:pt>
              </c:strCache>
            </c:strRef>
          </c:tx>
          <c:invertIfNegative val="0"/>
          <c:cat>
            <c:strRef>
              <c:f>mailing1!$A$2:$A$68</c:f>
              <c:strCache>
                <c:ptCount val="67"/>
                <c:pt idx="0">
                  <c:v>16:54</c:v>
                </c:pt>
                <c:pt idx="1">
                  <c:v>16:55</c:v>
                </c:pt>
                <c:pt idx="2">
                  <c:v>16:56</c:v>
                </c:pt>
                <c:pt idx="3">
                  <c:v>16:57</c:v>
                </c:pt>
                <c:pt idx="4">
                  <c:v>16:58</c:v>
                </c:pt>
                <c:pt idx="5">
                  <c:v>16:59</c:v>
                </c:pt>
                <c:pt idx="6">
                  <c:v>17:00</c:v>
                </c:pt>
                <c:pt idx="7">
                  <c:v>17:01</c:v>
                </c:pt>
                <c:pt idx="8">
                  <c:v>17:02</c:v>
                </c:pt>
                <c:pt idx="9">
                  <c:v>17:03</c:v>
                </c:pt>
                <c:pt idx="10">
                  <c:v>17:04</c:v>
                </c:pt>
                <c:pt idx="11">
                  <c:v>17:05</c:v>
                </c:pt>
                <c:pt idx="12">
                  <c:v>17:06</c:v>
                </c:pt>
                <c:pt idx="13">
                  <c:v>17:07</c:v>
                </c:pt>
                <c:pt idx="14">
                  <c:v>17:08</c:v>
                </c:pt>
                <c:pt idx="15">
                  <c:v>17:09</c:v>
                </c:pt>
                <c:pt idx="16">
                  <c:v>17:10</c:v>
                </c:pt>
                <c:pt idx="17">
                  <c:v>17:11</c:v>
                </c:pt>
                <c:pt idx="18">
                  <c:v>17:12</c:v>
                </c:pt>
                <c:pt idx="19">
                  <c:v>17:13</c:v>
                </c:pt>
                <c:pt idx="20">
                  <c:v>17:14</c:v>
                </c:pt>
                <c:pt idx="21">
                  <c:v>17:15</c:v>
                </c:pt>
                <c:pt idx="22">
                  <c:v>17:16</c:v>
                </c:pt>
                <c:pt idx="23">
                  <c:v>17:17</c:v>
                </c:pt>
                <c:pt idx="24">
                  <c:v>17:18</c:v>
                </c:pt>
                <c:pt idx="25">
                  <c:v>17:19</c:v>
                </c:pt>
                <c:pt idx="26">
                  <c:v>17:20</c:v>
                </c:pt>
                <c:pt idx="27">
                  <c:v>17:21</c:v>
                </c:pt>
                <c:pt idx="28">
                  <c:v>17:22</c:v>
                </c:pt>
                <c:pt idx="29">
                  <c:v>17:23</c:v>
                </c:pt>
                <c:pt idx="30">
                  <c:v>17:24</c:v>
                </c:pt>
                <c:pt idx="31">
                  <c:v>17:25</c:v>
                </c:pt>
                <c:pt idx="32">
                  <c:v>17:26</c:v>
                </c:pt>
                <c:pt idx="33">
                  <c:v>17:27</c:v>
                </c:pt>
                <c:pt idx="34">
                  <c:v>17:28</c:v>
                </c:pt>
                <c:pt idx="35">
                  <c:v>17:29</c:v>
                </c:pt>
                <c:pt idx="36">
                  <c:v>17:30</c:v>
                </c:pt>
                <c:pt idx="37">
                  <c:v>17:31</c:v>
                </c:pt>
                <c:pt idx="38">
                  <c:v>17:32</c:v>
                </c:pt>
                <c:pt idx="39">
                  <c:v>17:33</c:v>
                </c:pt>
                <c:pt idx="40">
                  <c:v>17:34</c:v>
                </c:pt>
                <c:pt idx="41">
                  <c:v>17:35</c:v>
                </c:pt>
                <c:pt idx="42">
                  <c:v>17:36</c:v>
                </c:pt>
                <c:pt idx="43">
                  <c:v>17:37</c:v>
                </c:pt>
                <c:pt idx="44">
                  <c:v>17:38</c:v>
                </c:pt>
                <c:pt idx="45">
                  <c:v>17:39</c:v>
                </c:pt>
                <c:pt idx="46">
                  <c:v>17:40</c:v>
                </c:pt>
                <c:pt idx="47">
                  <c:v>17:41</c:v>
                </c:pt>
                <c:pt idx="48">
                  <c:v>17:42</c:v>
                </c:pt>
                <c:pt idx="49">
                  <c:v>17:43</c:v>
                </c:pt>
                <c:pt idx="50">
                  <c:v>17:44</c:v>
                </c:pt>
                <c:pt idx="51">
                  <c:v>17:45</c:v>
                </c:pt>
                <c:pt idx="52">
                  <c:v>17:46</c:v>
                </c:pt>
                <c:pt idx="53">
                  <c:v>17:47</c:v>
                </c:pt>
                <c:pt idx="54">
                  <c:v>17:48</c:v>
                </c:pt>
                <c:pt idx="55">
                  <c:v>17:49</c:v>
                </c:pt>
                <c:pt idx="56">
                  <c:v>17:50</c:v>
                </c:pt>
                <c:pt idx="57">
                  <c:v>17:51</c:v>
                </c:pt>
                <c:pt idx="58">
                  <c:v>17:52</c:v>
                </c:pt>
                <c:pt idx="59">
                  <c:v>17:53</c:v>
                </c:pt>
                <c:pt idx="60">
                  <c:v>17:54</c:v>
                </c:pt>
                <c:pt idx="61">
                  <c:v>17:55</c:v>
                </c:pt>
                <c:pt idx="62">
                  <c:v>17:56</c:v>
                </c:pt>
                <c:pt idx="63">
                  <c:v>17:57</c:v>
                </c:pt>
                <c:pt idx="64">
                  <c:v>17:58</c:v>
                </c:pt>
                <c:pt idx="65">
                  <c:v>17:59</c:v>
                </c:pt>
                <c:pt idx="66">
                  <c:v>18:00</c:v>
                </c:pt>
              </c:strCache>
            </c:strRef>
          </c:cat>
          <c:val>
            <c:numRef>
              <c:f>mailing1!$B$2:$B$68</c:f>
              <c:numCache>
                <c:formatCode>General</c:formatCode>
                <c:ptCount val="67"/>
                <c:pt idx="0">
                  <c:v>218</c:v>
                </c:pt>
                <c:pt idx="1">
                  <c:v>568</c:v>
                </c:pt>
                <c:pt idx="2">
                  <c:v>388</c:v>
                </c:pt>
                <c:pt idx="3">
                  <c:v>283</c:v>
                </c:pt>
                <c:pt idx="4">
                  <c:v>206</c:v>
                </c:pt>
                <c:pt idx="5">
                  <c:v>154</c:v>
                </c:pt>
                <c:pt idx="6">
                  <c:v>53</c:v>
                </c:pt>
                <c:pt idx="7">
                  <c:v>125</c:v>
                </c:pt>
                <c:pt idx="8">
                  <c:v>76</c:v>
                </c:pt>
                <c:pt idx="9">
                  <c:v>25</c:v>
                </c:pt>
                <c:pt idx="10">
                  <c:v>53</c:v>
                </c:pt>
                <c:pt idx="11">
                  <c:v>61</c:v>
                </c:pt>
                <c:pt idx="12">
                  <c:v>70</c:v>
                </c:pt>
                <c:pt idx="13">
                  <c:v>46</c:v>
                </c:pt>
                <c:pt idx="14">
                  <c:v>57</c:v>
                </c:pt>
                <c:pt idx="15">
                  <c:v>57</c:v>
                </c:pt>
                <c:pt idx="16">
                  <c:v>73</c:v>
                </c:pt>
                <c:pt idx="17">
                  <c:v>69</c:v>
                </c:pt>
                <c:pt idx="18">
                  <c:v>45</c:v>
                </c:pt>
                <c:pt idx="19">
                  <c:v>78</c:v>
                </c:pt>
                <c:pt idx="20">
                  <c:v>147</c:v>
                </c:pt>
                <c:pt idx="21">
                  <c:v>74</c:v>
                </c:pt>
                <c:pt idx="22">
                  <c:v>32</c:v>
                </c:pt>
                <c:pt idx="23">
                  <c:v>54</c:v>
                </c:pt>
                <c:pt idx="24">
                  <c:v>90</c:v>
                </c:pt>
                <c:pt idx="25">
                  <c:v>83</c:v>
                </c:pt>
                <c:pt idx="26">
                  <c:v>113</c:v>
                </c:pt>
                <c:pt idx="27">
                  <c:v>49</c:v>
                </c:pt>
                <c:pt idx="28">
                  <c:v>66</c:v>
                </c:pt>
                <c:pt idx="29">
                  <c:v>76</c:v>
                </c:pt>
                <c:pt idx="30">
                  <c:v>156</c:v>
                </c:pt>
                <c:pt idx="31">
                  <c:v>97</c:v>
                </c:pt>
                <c:pt idx="32">
                  <c:v>34</c:v>
                </c:pt>
                <c:pt idx="33">
                  <c:v>67</c:v>
                </c:pt>
                <c:pt idx="34">
                  <c:v>44</c:v>
                </c:pt>
                <c:pt idx="35">
                  <c:v>60</c:v>
                </c:pt>
                <c:pt idx="36">
                  <c:v>43</c:v>
                </c:pt>
                <c:pt idx="37">
                  <c:v>58</c:v>
                </c:pt>
                <c:pt idx="38">
                  <c:v>78</c:v>
                </c:pt>
                <c:pt idx="39">
                  <c:v>80</c:v>
                </c:pt>
                <c:pt idx="40">
                  <c:v>60</c:v>
                </c:pt>
                <c:pt idx="41">
                  <c:v>51</c:v>
                </c:pt>
                <c:pt idx="42">
                  <c:v>56</c:v>
                </c:pt>
                <c:pt idx="43">
                  <c:v>51</c:v>
                </c:pt>
                <c:pt idx="44">
                  <c:v>49</c:v>
                </c:pt>
                <c:pt idx="45">
                  <c:v>54</c:v>
                </c:pt>
                <c:pt idx="46">
                  <c:v>40</c:v>
                </c:pt>
                <c:pt idx="47">
                  <c:v>42</c:v>
                </c:pt>
                <c:pt idx="48">
                  <c:v>36</c:v>
                </c:pt>
                <c:pt idx="49">
                  <c:v>19</c:v>
                </c:pt>
                <c:pt idx="50">
                  <c:v>24</c:v>
                </c:pt>
                <c:pt idx="51">
                  <c:v>21</c:v>
                </c:pt>
                <c:pt idx="52">
                  <c:v>18</c:v>
                </c:pt>
                <c:pt idx="53">
                  <c:v>20</c:v>
                </c:pt>
                <c:pt idx="54">
                  <c:v>36</c:v>
                </c:pt>
                <c:pt idx="55">
                  <c:v>18</c:v>
                </c:pt>
                <c:pt idx="56">
                  <c:v>12</c:v>
                </c:pt>
                <c:pt idx="57">
                  <c:v>12</c:v>
                </c:pt>
                <c:pt idx="58">
                  <c:v>11</c:v>
                </c:pt>
                <c:pt idx="59">
                  <c:v>5</c:v>
                </c:pt>
                <c:pt idx="60">
                  <c:v>8</c:v>
                </c:pt>
                <c:pt idx="61">
                  <c:v>5</c:v>
                </c:pt>
                <c:pt idx="62">
                  <c:v>4</c:v>
                </c:pt>
                <c:pt idx="63">
                  <c:v>1</c:v>
                </c:pt>
                <c:pt idx="64">
                  <c:v>5</c:v>
                </c:pt>
                <c:pt idx="65">
                  <c:v>2</c:v>
                </c:pt>
                <c:pt idx="6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40512"/>
        <c:axId val="131019904"/>
      </c:barChart>
      <c:catAx>
        <c:axId val="13064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1019904"/>
        <c:crosses val="autoZero"/>
        <c:auto val="1"/>
        <c:lblAlgn val="ctr"/>
        <c:lblOffset val="100"/>
        <c:noMultiLvlLbl val="0"/>
      </c:catAx>
      <c:valAx>
        <c:axId val="1310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4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0T15:31:11.662" idx="7">
    <p:pos x="5491" y="652"/>
    <p:text>а точно тут нужны эксплойты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0T14:31:12.687" idx="4">
    <p:pos x="4797" y="1543"/>
    <p:text>в идеале русский скриншот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EA8CB-51D0-4B24-BEAE-D3D16DEBCE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01468DC-F5A8-4E78-94B1-FBB2696C7DDD}">
      <dgm:prSet phldrT="[Text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Фильтрация и категоризация веб-адресов</a:t>
          </a:r>
          <a:endParaRPr lang="ru-RU" dirty="0"/>
        </a:p>
      </dgm:t>
    </dgm:pt>
    <dgm:pt modelId="{4AACBAD4-4116-4A93-97AD-080DD4D80DC3}" type="parTrans" cxnId="{E08C13B0-FFB4-4A38-B701-48E48837363B}">
      <dgm:prSet/>
      <dgm:spPr/>
      <dgm:t>
        <a:bodyPr/>
        <a:lstStyle/>
        <a:p>
          <a:endParaRPr lang="ru-RU"/>
        </a:p>
      </dgm:t>
    </dgm:pt>
    <dgm:pt modelId="{E7BEEAA8-F418-41C2-9FD1-7B62DF228035}" type="sibTrans" cxnId="{E08C13B0-FFB4-4A38-B701-48E48837363B}">
      <dgm:prSet/>
      <dgm:spPr/>
      <dgm:t>
        <a:bodyPr/>
        <a:lstStyle/>
        <a:p>
          <a:endParaRPr lang="ru-RU"/>
        </a:p>
      </dgm:t>
    </dgm:pt>
    <dgm:pt modelId="{7ED68A98-0D85-4F7B-AADB-309C87D0D4A1}">
      <dgm:prSet phldrT="[Text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Централизация и управление ролями</a:t>
          </a:r>
          <a:endParaRPr lang="ru-RU" dirty="0"/>
        </a:p>
      </dgm:t>
    </dgm:pt>
    <dgm:pt modelId="{9F7495C0-A3F7-4A31-A786-8307538BDE67}" type="parTrans" cxnId="{50CFF7DA-7B46-4615-917B-2668D2867863}">
      <dgm:prSet/>
      <dgm:spPr/>
      <dgm:t>
        <a:bodyPr/>
        <a:lstStyle/>
        <a:p>
          <a:endParaRPr lang="ru-RU"/>
        </a:p>
      </dgm:t>
    </dgm:pt>
    <dgm:pt modelId="{3002BFE7-CDAE-40CB-A35A-8669AECF844D}" type="sibTrans" cxnId="{50CFF7DA-7B46-4615-917B-2668D2867863}">
      <dgm:prSet/>
      <dgm:spPr/>
      <dgm:t>
        <a:bodyPr/>
        <a:lstStyle/>
        <a:p>
          <a:endParaRPr lang="ru-RU"/>
        </a:p>
      </dgm:t>
    </dgm:pt>
    <dgm:pt modelId="{6DD130B1-9004-4D5A-80C3-B7910613897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Appliances</a:t>
          </a:r>
          <a:endParaRPr lang="ru-RU" dirty="0"/>
        </a:p>
      </dgm:t>
    </dgm:pt>
    <dgm:pt modelId="{C9A335CA-76EA-4DA7-A677-D18C10492A73}" type="parTrans" cxnId="{415BA2EC-E7CA-4759-9451-8EC075A6AE0E}">
      <dgm:prSet/>
      <dgm:spPr/>
      <dgm:t>
        <a:bodyPr/>
        <a:lstStyle/>
        <a:p>
          <a:endParaRPr lang="ru-RU"/>
        </a:p>
      </dgm:t>
    </dgm:pt>
    <dgm:pt modelId="{9C999E0A-CF3F-4A05-A9DF-7E4CB04B31C6}" type="sibTrans" cxnId="{415BA2EC-E7CA-4759-9451-8EC075A6AE0E}">
      <dgm:prSet/>
      <dgm:spPr/>
      <dgm:t>
        <a:bodyPr/>
        <a:lstStyle/>
        <a:p>
          <a:endParaRPr lang="ru-RU"/>
        </a:p>
      </dgm:t>
    </dgm:pt>
    <dgm:pt modelId="{0A0A079E-67C2-4AC3-86C1-CAC7B887CDB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DLP</a:t>
          </a:r>
          <a:endParaRPr lang="ru-RU" dirty="0"/>
        </a:p>
      </dgm:t>
    </dgm:pt>
    <dgm:pt modelId="{1F42A7D5-406E-4EB2-8BAB-27C5A0E70CFF}" type="parTrans" cxnId="{2C36C033-B24F-4E06-AC1F-D591106131A8}">
      <dgm:prSet/>
      <dgm:spPr/>
      <dgm:t>
        <a:bodyPr/>
        <a:lstStyle/>
        <a:p>
          <a:endParaRPr lang="ru-RU"/>
        </a:p>
      </dgm:t>
    </dgm:pt>
    <dgm:pt modelId="{F85BF653-A62D-43BE-BC0C-F575BFCF6583}" type="sibTrans" cxnId="{2C36C033-B24F-4E06-AC1F-D591106131A8}">
      <dgm:prSet/>
      <dgm:spPr/>
      <dgm:t>
        <a:bodyPr/>
        <a:lstStyle/>
        <a:p>
          <a:endParaRPr lang="ru-RU"/>
        </a:p>
      </dgm:t>
    </dgm:pt>
    <dgm:pt modelId="{DA951DD4-79E7-4A0A-9B75-CF2406906F8D}" type="pres">
      <dgm:prSet presAssocID="{F0DEA8CB-51D0-4B24-BEAE-D3D16DEBCEB6}" presName="Name0" presStyleCnt="0">
        <dgm:presLayoutVars>
          <dgm:dir/>
          <dgm:animLvl val="lvl"/>
          <dgm:resizeHandles val="exact"/>
        </dgm:presLayoutVars>
      </dgm:prSet>
      <dgm:spPr/>
    </dgm:pt>
    <dgm:pt modelId="{6FC3FE73-23D5-4F3B-B6F6-B93B8419F15C}" type="pres">
      <dgm:prSet presAssocID="{B01468DC-F5A8-4E78-94B1-FBB2696C7DD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DB4C1-F056-4822-874C-103054C11716}" type="pres">
      <dgm:prSet presAssocID="{E7BEEAA8-F418-41C2-9FD1-7B62DF228035}" presName="parTxOnlySpace" presStyleCnt="0"/>
      <dgm:spPr/>
    </dgm:pt>
    <dgm:pt modelId="{FCFA4FD9-B8E1-478F-86FA-1C017354C717}" type="pres">
      <dgm:prSet presAssocID="{7ED68A98-0D85-4F7B-AADB-309C87D0D4A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D415A-4F2F-4A8F-93FD-2597D76D68E8}" type="pres">
      <dgm:prSet presAssocID="{3002BFE7-CDAE-40CB-A35A-8669AECF844D}" presName="parTxOnlySpace" presStyleCnt="0"/>
      <dgm:spPr/>
    </dgm:pt>
    <dgm:pt modelId="{40323F9C-6DE8-4A09-ABB2-75036D20CE86}" type="pres">
      <dgm:prSet presAssocID="{6DD130B1-9004-4D5A-80C3-B7910613897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F157-22DA-4769-93E6-AB4A29E2AAA2}" type="pres">
      <dgm:prSet presAssocID="{9C999E0A-CF3F-4A05-A9DF-7E4CB04B31C6}" presName="parTxOnlySpace" presStyleCnt="0"/>
      <dgm:spPr/>
    </dgm:pt>
    <dgm:pt modelId="{7EC563DC-6A3A-4A0F-B4E4-261016035B52}" type="pres">
      <dgm:prSet presAssocID="{0A0A079E-67C2-4AC3-86C1-CAC7B887CDB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B5C4B-61C4-49DB-9FF3-B83BC19EFADB}" type="presOf" srcId="{6DD130B1-9004-4D5A-80C3-B79106138975}" destId="{40323F9C-6DE8-4A09-ABB2-75036D20CE86}" srcOrd="0" destOrd="0" presId="urn:microsoft.com/office/officeart/2005/8/layout/chevron1"/>
    <dgm:cxn modelId="{321E0C73-0C75-491C-A3CF-CD1E984AEA53}" type="presOf" srcId="{0A0A079E-67C2-4AC3-86C1-CAC7B887CDB7}" destId="{7EC563DC-6A3A-4A0F-B4E4-261016035B52}" srcOrd="0" destOrd="0" presId="urn:microsoft.com/office/officeart/2005/8/layout/chevron1"/>
    <dgm:cxn modelId="{D355DDDC-1408-46D7-B125-36CF2EDDAD1E}" type="presOf" srcId="{B01468DC-F5A8-4E78-94B1-FBB2696C7DDD}" destId="{6FC3FE73-23D5-4F3B-B6F6-B93B8419F15C}" srcOrd="0" destOrd="0" presId="urn:microsoft.com/office/officeart/2005/8/layout/chevron1"/>
    <dgm:cxn modelId="{CD4B61ED-3247-476F-9F04-BC6ABDBAE69C}" type="presOf" srcId="{7ED68A98-0D85-4F7B-AADB-309C87D0D4A1}" destId="{FCFA4FD9-B8E1-478F-86FA-1C017354C717}" srcOrd="0" destOrd="0" presId="urn:microsoft.com/office/officeart/2005/8/layout/chevron1"/>
    <dgm:cxn modelId="{415BA2EC-E7CA-4759-9451-8EC075A6AE0E}" srcId="{F0DEA8CB-51D0-4B24-BEAE-D3D16DEBCEB6}" destId="{6DD130B1-9004-4D5A-80C3-B79106138975}" srcOrd="2" destOrd="0" parTransId="{C9A335CA-76EA-4DA7-A677-D18C10492A73}" sibTransId="{9C999E0A-CF3F-4A05-A9DF-7E4CB04B31C6}"/>
    <dgm:cxn modelId="{B11B041A-F14D-4E19-A4D4-8ED5BAA1CD2B}" type="presOf" srcId="{F0DEA8CB-51D0-4B24-BEAE-D3D16DEBCEB6}" destId="{DA951DD4-79E7-4A0A-9B75-CF2406906F8D}" srcOrd="0" destOrd="0" presId="urn:microsoft.com/office/officeart/2005/8/layout/chevron1"/>
    <dgm:cxn modelId="{50CFF7DA-7B46-4615-917B-2668D2867863}" srcId="{F0DEA8CB-51D0-4B24-BEAE-D3D16DEBCEB6}" destId="{7ED68A98-0D85-4F7B-AADB-309C87D0D4A1}" srcOrd="1" destOrd="0" parTransId="{9F7495C0-A3F7-4A31-A786-8307538BDE67}" sibTransId="{3002BFE7-CDAE-40CB-A35A-8669AECF844D}"/>
    <dgm:cxn modelId="{2C36C033-B24F-4E06-AC1F-D591106131A8}" srcId="{F0DEA8CB-51D0-4B24-BEAE-D3D16DEBCEB6}" destId="{0A0A079E-67C2-4AC3-86C1-CAC7B887CDB7}" srcOrd="3" destOrd="0" parTransId="{1F42A7D5-406E-4EB2-8BAB-27C5A0E70CFF}" sibTransId="{F85BF653-A62D-43BE-BC0C-F575BFCF6583}"/>
    <dgm:cxn modelId="{E08C13B0-FFB4-4A38-B701-48E48837363B}" srcId="{F0DEA8CB-51D0-4B24-BEAE-D3D16DEBCEB6}" destId="{B01468DC-F5A8-4E78-94B1-FBB2696C7DDD}" srcOrd="0" destOrd="0" parTransId="{4AACBAD4-4116-4A93-97AD-080DD4D80DC3}" sibTransId="{E7BEEAA8-F418-41C2-9FD1-7B62DF228035}"/>
    <dgm:cxn modelId="{E7F27B54-A56D-4BB7-95D6-77EB65AF00C2}" type="presParOf" srcId="{DA951DD4-79E7-4A0A-9B75-CF2406906F8D}" destId="{6FC3FE73-23D5-4F3B-B6F6-B93B8419F15C}" srcOrd="0" destOrd="0" presId="urn:microsoft.com/office/officeart/2005/8/layout/chevron1"/>
    <dgm:cxn modelId="{B4F5BD29-4477-4C20-B4E5-1AA109ED1904}" type="presParOf" srcId="{DA951DD4-79E7-4A0A-9B75-CF2406906F8D}" destId="{4EBDB4C1-F056-4822-874C-103054C11716}" srcOrd="1" destOrd="0" presId="urn:microsoft.com/office/officeart/2005/8/layout/chevron1"/>
    <dgm:cxn modelId="{6D283967-B4F4-4F04-B1BE-0EE9F77F0D07}" type="presParOf" srcId="{DA951DD4-79E7-4A0A-9B75-CF2406906F8D}" destId="{FCFA4FD9-B8E1-478F-86FA-1C017354C717}" srcOrd="2" destOrd="0" presId="urn:microsoft.com/office/officeart/2005/8/layout/chevron1"/>
    <dgm:cxn modelId="{2D043874-BE5F-44D9-BF1F-74E9D9D7096E}" type="presParOf" srcId="{DA951DD4-79E7-4A0A-9B75-CF2406906F8D}" destId="{5DAD415A-4F2F-4A8F-93FD-2597D76D68E8}" srcOrd="3" destOrd="0" presId="urn:microsoft.com/office/officeart/2005/8/layout/chevron1"/>
    <dgm:cxn modelId="{C1C8ED59-1C1B-4609-9581-B7A63487F24D}" type="presParOf" srcId="{DA951DD4-79E7-4A0A-9B75-CF2406906F8D}" destId="{40323F9C-6DE8-4A09-ABB2-75036D20CE86}" srcOrd="4" destOrd="0" presId="urn:microsoft.com/office/officeart/2005/8/layout/chevron1"/>
    <dgm:cxn modelId="{7D5D5714-81A3-4130-A79C-9BFEF802449E}" type="presParOf" srcId="{DA951DD4-79E7-4A0A-9B75-CF2406906F8D}" destId="{04F6F157-22DA-4769-93E6-AB4A29E2AAA2}" srcOrd="5" destOrd="0" presId="urn:microsoft.com/office/officeart/2005/8/layout/chevron1"/>
    <dgm:cxn modelId="{AB6435BF-F70C-432E-ACB6-283CAAF60874}" type="presParOf" srcId="{DA951DD4-79E7-4A0A-9B75-CF2406906F8D}" destId="{7EC563DC-6A3A-4A0F-B4E4-261016035B5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60E2-9B42-4210-A544-C1F236C2F42B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0D65-F574-4F2C-9B48-D91CFC9C7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problems for </a:t>
            </a:r>
            <a:r>
              <a:rPr lang="en-US" dirty="0" err="1" smtClean="0"/>
              <a:t>infr</a:t>
            </a:r>
            <a:r>
              <a:rPr lang="en-US" dirty="0" smtClean="0"/>
              <a:t>. And EP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0D65-F574-4F2C-9B48-D91CFC9C7B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9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Integration with popular Linux based MTAs such as Postfix, </a:t>
            </a:r>
            <a:r>
              <a:rPr lang="en-US" dirty="0" err="1" smtClean="0"/>
              <a:t>Sendmail</a:t>
            </a:r>
            <a:r>
              <a:rPr lang="en-US" dirty="0" smtClean="0"/>
              <a:t>, Exim, </a:t>
            </a:r>
            <a:r>
              <a:rPr lang="en-US" dirty="0" err="1" smtClean="0"/>
              <a:t>Qmail</a:t>
            </a:r>
            <a:r>
              <a:rPr lang="en-US" dirty="0" smtClean="0"/>
              <a:t> and </a:t>
            </a:r>
            <a:r>
              <a:rPr lang="en-US" dirty="0" err="1" smtClean="0"/>
              <a:t>CommunigatePro</a:t>
            </a: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administrator can work with LDAP server user accounts and groups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OpenLDAP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Microsoft Active Directory) and create special processing rules for corporate email management.</a:t>
            </a:r>
          </a:p>
          <a:p>
            <a:r>
              <a:rPr lang="en-US" dirty="0" smtClean="0"/>
              <a:t>High performance high through put (up</a:t>
            </a:r>
            <a:r>
              <a:rPr lang="ru-RU" dirty="0" smtClean="0"/>
              <a:t> </a:t>
            </a:r>
            <a:r>
              <a:rPr lang="en-US" dirty="0" smtClean="0"/>
              <a:t>to 50 mess/sec on </a:t>
            </a:r>
            <a:r>
              <a:rPr lang="en-US" b="1" i="0" dirty="0" smtClean="0"/>
              <a:t>HP </a:t>
            </a:r>
            <a:r>
              <a:rPr lang="en-US" b="1" i="0" dirty="0" err="1" smtClean="0"/>
              <a:t>Proliant</a:t>
            </a:r>
            <a:r>
              <a:rPr lang="en-US" b="0" i="0" dirty="0" smtClean="0"/>
              <a:t> DL580 with</a:t>
            </a:r>
            <a:r>
              <a:rPr lang="en-US" dirty="0" smtClean="0"/>
              <a:t> Xeon MP, 4 CPU, 16Gb RAM)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interface with dashboard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and monitoring all aspects of mail security couldn't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easier. A new dashboard gives an at-a-glance view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product’s status, distribution of email traffic by hours, days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months and links to the product’s different functionalities.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Pre-defined and custom white- and blacklisting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customized list creation at administrator and (for spam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only) user levels, including flexible ‘allow or deny’ rules.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Flexible email management traffic rules with IPv6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Emails can be processed according to defined rules for groups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senders and recipients (using IPv4 and IPv6, wildcards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expressions).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Quarantine and personal quarantine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administrators can define policies to store suspicious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emails containing spam, malware and those blocked by content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filtering rules in global quarantine for further processing (decision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making). Users have their own personal quarantine where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search and forward selected messages to themselves,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the workload of the helpdesk.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 reporting and notifications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Customizable reports provide all the tools needed to monitor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analyze security events, while a notification system alerts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administrators and document owners to policy violations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0D65-F574-4F2C-9B48-D91CFC9C7B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 Пользователь сети провайдера запрашивает объект по протоколу HTTP через прокси. </a:t>
            </a:r>
          </a:p>
          <a:p>
            <a:r>
              <a:rPr lang="ru-RU" dirty="0" smtClean="0"/>
              <a:t>2.  Если запрашиваемый объект содержится в </a:t>
            </a:r>
            <a:r>
              <a:rPr lang="ru-RU" dirty="0" err="1" smtClean="0"/>
              <a:t>кеше</a:t>
            </a:r>
            <a:r>
              <a:rPr lang="ru-RU" dirty="0" smtClean="0"/>
              <a:t> прокси, то он возвращается пользователю. Если требуемый объект в </a:t>
            </a:r>
            <a:r>
              <a:rPr lang="ru-RU" dirty="0" err="1" smtClean="0"/>
              <a:t>кеше</a:t>
            </a:r>
            <a:r>
              <a:rPr lang="ru-RU" dirty="0" smtClean="0"/>
              <a:t> не найден, то прокси обращается к удаленному серверу и скачивает запрашиваемый объект. </a:t>
            </a:r>
          </a:p>
          <a:p>
            <a:r>
              <a:rPr lang="ru-RU" dirty="0" smtClean="0"/>
              <a:t>3.  Используя ICAP-протокол, прокси передает полученный объект Антивирусу Касперского для антивирусной проверки. </a:t>
            </a:r>
          </a:p>
          <a:p>
            <a:r>
              <a:rPr lang="ru-RU" dirty="0" smtClean="0"/>
              <a:t>4.  Антивирус Касперского проверяет, соответствуют ли параметры запроса (IP-адрес пользователя, URL запрашиваемого объекта) какой-либо из групп, и если такая группа найдена, то выполняет проверку и при необходимости обработку полученного объекта, в соответствии с заданными для группы правилами. Если запрос не соответствует ни одной из групп, то в качестве параметров антивирусной проверки и обработки используются параметры, заданные в группе по умолчанию. </a:t>
            </a:r>
          </a:p>
          <a:p>
            <a:r>
              <a:rPr lang="ru-RU" dirty="0" smtClean="0"/>
              <a:t>5.  По результатам антивирусной проверки объекту присваивается статус, в соответствии с которым разрешается или запрещается доступ пользователей к данному объекту. Запрет или разрешение на доступ к объектам с определенным статусом задается параметрами группы обработки. </a:t>
            </a:r>
          </a:p>
          <a:p>
            <a:r>
              <a:rPr lang="ru-RU" dirty="0" smtClean="0"/>
              <a:t>6.  Если доступ к объекту разрешен, то Антивирус Касперского разрешает прокси кеширование данного объекта и передачу его пользователю. Если доступ к объекту запрещен, то Антивирус Касперского запрещает прокси кеширование данного объекта и передачу его  пользователю. </a:t>
            </a:r>
          </a:p>
          <a:p>
            <a:r>
              <a:rPr lang="ru-RU" dirty="0" smtClean="0"/>
              <a:t>Вместо запрошенного объекта пользователю отправляется уведомление о запрете доступа к объекту.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0D65-F574-4F2C-9B48-D91CFC9C7B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8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Пользователь сети провайдера отправляет объект по протоколу HTTP через прокси. </a:t>
            </a:r>
          </a:p>
          <a:p>
            <a:pPr marL="0" indent="0">
              <a:buNone/>
            </a:pPr>
            <a:r>
              <a:rPr lang="ru-RU" dirty="0" smtClean="0"/>
              <a:t>2.  Используя ICAP-протокол, прокси передает полученный объект Антивирусу Касперского для антивирусной проверки. </a:t>
            </a:r>
          </a:p>
          <a:p>
            <a:pPr marL="0" indent="0">
              <a:buNone/>
            </a:pPr>
            <a:r>
              <a:rPr lang="ru-RU" dirty="0" smtClean="0"/>
              <a:t>3.  Антивирус Касперского проверяет, соответствуют ли параметры  запроса какой-либо из групп, и если такая группа найдена, то выполняет проверку и при необходимости обработку полученного объекта, в соответствии с заданными для группы правилами. Если запрос не соответствует ни одной из групп, то в качестве параметров антивирусной проверки и  обработки используются параметры, заданные в группе по умолчанию. </a:t>
            </a:r>
          </a:p>
          <a:p>
            <a:pPr marL="0" indent="0">
              <a:buNone/>
            </a:pPr>
            <a:r>
              <a:rPr lang="ru-RU" dirty="0" smtClean="0"/>
              <a:t>4.  По результатам антивирусной проверки объекту присваивается статус, в соответствии с которым разрешается или запрещается передача данного объекта. Запрет или разрешение на передачу объекта с определенным статусом задается параметрами группы обработки. </a:t>
            </a:r>
          </a:p>
          <a:p>
            <a:pPr marL="0" indent="0">
              <a:buNone/>
            </a:pPr>
            <a:r>
              <a:rPr lang="ru-RU" dirty="0" smtClean="0"/>
              <a:t>5.  Если передача разрешена, то прокси-сервер выполняет передачу  объекта, отправленного пользователем. Если передача запрещена, то прокси не выполняет передачу объекта, а пользователю высылается уведомление о запрете передачи.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0D65-F574-4F2C-9B48-D91CFC9C7B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*</a:t>
            </a:r>
            <a:r>
              <a:rPr lang="en-US" sz="1200" dirty="0" smtClean="0"/>
              <a:t> The </a:t>
            </a:r>
            <a:r>
              <a:rPr lang="ru-RU" sz="1200" dirty="0" err="1" smtClean="0"/>
              <a:t>customer</a:t>
            </a:r>
            <a:r>
              <a:rPr lang="ru-RU" sz="1200" dirty="0" smtClean="0"/>
              <a:t> </a:t>
            </a:r>
            <a:r>
              <a:rPr lang="ru-RU" sz="1200" dirty="0" err="1" smtClean="0"/>
              <a:t>ha</a:t>
            </a:r>
            <a:r>
              <a:rPr lang="en-US" sz="1200" dirty="0" smtClean="0"/>
              <a:t>s</a:t>
            </a:r>
            <a:r>
              <a:rPr lang="ru-RU" sz="1200" dirty="0" smtClean="0"/>
              <a:t> 110.000 </a:t>
            </a:r>
            <a:r>
              <a:rPr lang="ru-RU" sz="1200" dirty="0" err="1" smtClean="0"/>
              <a:t>users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each</a:t>
            </a:r>
            <a:r>
              <a:rPr lang="ru-RU" sz="1200" dirty="0" smtClean="0"/>
              <a:t> </a:t>
            </a:r>
            <a:r>
              <a:rPr lang="en-US" sz="1200" dirty="0" smtClean="0"/>
              <a:t>of four </a:t>
            </a:r>
            <a:r>
              <a:rPr lang="ru-RU" sz="1200" dirty="0" err="1" smtClean="0"/>
              <a:t>server</a:t>
            </a:r>
            <a:r>
              <a:rPr lang="en-US" sz="1200" dirty="0" smtClean="0"/>
              <a:t>s</a:t>
            </a:r>
            <a:r>
              <a:rPr lang="ru-RU" sz="1200" dirty="0" smtClean="0"/>
              <a:t> </a:t>
            </a:r>
            <a:r>
              <a:rPr lang="ru-RU" sz="1200" dirty="0" err="1" smtClean="0"/>
              <a:t>receive</a:t>
            </a:r>
            <a:r>
              <a:rPr lang="en-US" sz="1200" dirty="0" smtClean="0"/>
              <a:t>s</a:t>
            </a:r>
            <a:r>
              <a:rPr lang="ru-RU" sz="1200" dirty="0" smtClean="0"/>
              <a:t> </a:t>
            </a:r>
            <a:r>
              <a:rPr lang="ru-RU" sz="1200" dirty="0" err="1" smtClean="0"/>
              <a:t>about</a:t>
            </a:r>
            <a:r>
              <a:rPr lang="ru-RU" sz="1200" dirty="0" smtClean="0"/>
              <a:t> 400/700 </a:t>
            </a:r>
            <a:r>
              <a:rPr lang="ru-RU" sz="1200" dirty="0" err="1" smtClean="0"/>
              <a:t>simultaneous</a:t>
            </a:r>
            <a:r>
              <a:rPr lang="ru-RU" sz="1200" dirty="0" smtClean="0"/>
              <a:t> </a:t>
            </a:r>
            <a:r>
              <a:rPr lang="ru-RU" sz="1200" dirty="0" err="1" smtClean="0"/>
              <a:t>connections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load</a:t>
            </a:r>
            <a:r>
              <a:rPr lang="ru-RU" sz="1200" dirty="0" smtClean="0"/>
              <a:t> </a:t>
            </a:r>
            <a:r>
              <a:rPr lang="ru-RU" sz="1200" dirty="0" err="1" smtClean="0"/>
              <a:t>balancer</a:t>
            </a:r>
            <a:r>
              <a:rPr lang="ru-RU" sz="1200" dirty="0" smtClean="0"/>
              <a:t> </a:t>
            </a:r>
            <a:r>
              <a:rPr lang="ru-RU" sz="1200" dirty="0" err="1" smtClean="0"/>
              <a:t>use</a:t>
            </a:r>
            <a:r>
              <a:rPr lang="ru-RU" sz="1200" dirty="0" smtClean="0"/>
              <a:t> </a:t>
            </a:r>
            <a:r>
              <a:rPr lang="ru-RU" sz="1200" dirty="0" err="1" smtClean="0"/>
              <a:t>round-robbin</a:t>
            </a:r>
            <a:r>
              <a:rPr lang="ru-RU" sz="1200" dirty="0" smtClean="0"/>
              <a:t> </a:t>
            </a:r>
            <a:r>
              <a:rPr lang="ru-RU" sz="1200" dirty="0" err="1" smtClean="0"/>
              <a:t>method</a:t>
            </a:r>
            <a:r>
              <a:rPr lang="ru-RU" sz="1200" dirty="0" smtClean="0"/>
              <a:t> </a:t>
            </a:r>
            <a:r>
              <a:rPr lang="ru-RU" sz="1200" dirty="0" err="1" smtClean="0"/>
              <a:t>to</a:t>
            </a:r>
            <a:r>
              <a:rPr lang="ru-RU" sz="1200" dirty="0" smtClean="0"/>
              <a:t> </a:t>
            </a:r>
            <a:r>
              <a:rPr lang="ru-RU" sz="1200" dirty="0" err="1" smtClean="0"/>
              <a:t>transfer</a:t>
            </a:r>
            <a:r>
              <a:rPr lang="ru-RU" sz="1200" dirty="0" smtClean="0"/>
              <a:t> </a:t>
            </a:r>
            <a:r>
              <a:rPr lang="ru-RU" sz="1200" dirty="0" err="1" smtClean="0"/>
              <a:t>connections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r>
              <a:rPr lang="ru-RU" sz="1200" dirty="0" err="1" smtClean="0"/>
              <a:t>By</a:t>
            </a:r>
            <a:r>
              <a:rPr lang="ru-RU" sz="1200" dirty="0" smtClean="0"/>
              <a:t> </a:t>
            </a:r>
            <a:r>
              <a:rPr lang="ru-RU" sz="1200" dirty="0" err="1" smtClean="0"/>
              <a:t>these</a:t>
            </a:r>
            <a:r>
              <a:rPr lang="ru-RU" sz="1200" dirty="0" smtClean="0"/>
              <a:t> </a:t>
            </a:r>
            <a:r>
              <a:rPr lang="ru-RU" sz="1200" dirty="0" err="1" smtClean="0"/>
              <a:t>values</a:t>
            </a:r>
            <a:r>
              <a:rPr lang="ru-RU" sz="1200" dirty="0" smtClean="0"/>
              <a:t> 110.000/4 =</a:t>
            </a:r>
            <a:r>
              <a:rPr lang="ru-RU" sz="1200" b="1" dirty="0" smtClean="0"/>
              <a:t> 27 500 </a:t>
            </a:r>
            <a:r>
              <a:rPr lang="ru-RU" sz="1200" b="1" dirty="0" err="1" smtClean="0"/>
              <a:t>users</a:t>
            </a:r>
            <a:r>
              <a:rPr lang="ru-RU" sz="1200" dirty="0" smtClean="0"/>
              <a:t>/</a:t>
            </a:r>
            <a:r>
              <a:rPr lang="ru-RU" sz="1200" dirty="0" err="1" smtClean="0"/>
              <a:t>server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0D65-F574-4F2C-9B48-D91CFC9C7B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Enforced Anti-Spam Updates Service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404040"/>
                </a:solidFill>
              </a:rPr>
              <a:t>(Zero-day Exploits and Targeted Attacks)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2" indent="-34290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 имени </a:t>
            </a:r>
            <a:r>
              <a:rPr lang="en-US" sz="2000" dirty="0" smtClean="0">
                <a:solidFill>
                  <a:srgbClr val="404040"/>
                </a:solidFill>
              </a:rPr>
              <a:t>(including wildcards)</a:t>
            </a:r>
            <a:endParaRPr lang="ru-RU" sz="2000" dirty="0" smtClean="0">
              <a:solidFill>
                <a:srgbClr val="404040"/>
              </a:solidFill>
            </a:endParaRPr>
          </a:p>
          <a:p>
            <a:pPr marL="800100" lvl="2" indent="-34290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 расширению</a:t>
            </a:r>
            <a:r>
              <a:rPr lang="en-US" sz="2000" dirty="0" smtClean="0">
                <a:solidFill>
                  <a:srgbClr val="404040"/>
                </a:solidFill>
              </a:rPr>
              <a:t> - more than 100 pre-defined types of documents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8BE9-8331-4CE8-9F54-5CADD39743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8BE9-8331-4CE8-9F54-5CADD39743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24.xml"/><Relationship Id="rId7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27.xml"/><Relationship Id="rId5" Type="http://schemas.openxmlformats.org/officeDocument/2006/relationships/slide" Target="../slides/slide25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2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slide" Target="../slides/slide3.xml"/><Relationship Id="rId5" Type="http://schemas.openxmlformats.org/officeDocument/2006/relationships/slide" Target="../slides/slide25.xml"/><Relationship Id="rId4" Type="http://schemas.openxmlformats.org/officeDocument/2006/relationships/slide" Target="../slides/slide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2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27.xml"/><Relationship Id="rId5" Type="http://schemas.openxmlformats.org/officeDocument/2006/relationships/slide" Target="../slides/slide25.xml"/><Relationship Id="rId4" Type="http://schemas.openxmlformats.org/officeDocument/2006/relationships/slide" Target="../slides/slide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24.xml"/><Relationship Id="rId7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27.xml"/><Relationship Id="rId5" Type="http://schemas.openxmlformats.org/officeDocument/2006/relationships/slide" Target="../slides/slide25.xml"/><Relationship Id="rId4" Type="http://schemas.openxmlformats.org/officeDocument/2006/relationships/slide" Target="../slides/slide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2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slide" Target="../slides/slide3.xml"/><Relationship Id="rId5" Type="http://schemas.openxmlformats.org/officeDocument/2006/relationships/slide" Target="../slides/slide27.xml"/><Relationship Id="rId4" Type="http://schemas.openxmlformats.org/officeDocument/2006/relationships/slide" Target="../slides/slide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3.xml"/><Relationship Id="rId5" Type="http://schemas.openxmlformats.org/officeDocument/2006/relationships/slide" Target="../slides/slide27.xml"/><Relationship Id="rId4" Type="http://schemas.openxmlformats.org/officeDocument/2006/relationships/slide" Target="../slides/slide2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24.xml"/><Relationship Id="rId7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27.xml"/><Relationship Id="rId5" Type="http://schemas.openxmlformats.org/officeDocument/2006/relationships/slide" Target="../slides/slide25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G-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1" name="Picture 9" descr="Kaspersky-5degree.png"/>
          <p:cNvPicPr>
            <a:picLocks noChangeAspect="1"/>
          </p:cNvPicPr>
          <p:nvPr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r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/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6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8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/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6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6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/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_ pictures_with_text_on_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765299" y="15516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74637" y="12672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99" y="162000"/>
            <a:ext cx="8626775" cy="7704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765299" y="12708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1765299" y="32382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274637" y="29574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765299" y="29592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765299" y="49248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274637" y="46476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765299" y="46476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6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/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pic>
        <p:nvPicPr>
          <p:cNvPr id="20" name="Picture 19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3" y="2104039"/>
            <a:ext cx="4378131" cy="1785817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0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392" y="3947463"/>
            <a:ext cx="4378133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00A8A0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7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on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nav7" hidden="1">
            <a:hlinkClick r:id="" action="ppaction://noa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ven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/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4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5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6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991776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571200"/>
            <a:ext cx="8614800" cy="1000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1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pic>
        <p:nvPicPr>
          <p:cNvPr id="20" name="Picture 19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3" y="2104039"/>
            <a:ext cx="4378131" cy="1785817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0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392" y="3947463"/>
            <a:ext cx="4378133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00A8A0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7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rst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/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3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4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5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6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7" name="Рисунок 16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991776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571200"/>
            <a:ext cx="8614800" cy="1000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pic>
        <p:nvPicPr>
          <p:cNvPr id="20" name="Picture 19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3" y="2104039"/>
            <a:ext cx="4378131" cy="1785817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0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392" y="3947463"/>
            <a:ext cx="4378133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00A8A0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7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on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 hidden="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 hidden="1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 hidden="1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 hidden="1">
            <a:hlinkClick r:id="rId6" action="ppaction://hlinksldjump" tooltip="Go to the top of the fourth se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 hidden="1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 hidden="1">
            <a:hlinkClick r:id="rId8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slideLayout" Target="../slideLayouts/slideLayout323.xml"/><Relationship Id="rId26" Type="http://schemas.openxmlformats.org/officeDocument/2006/relationships/slideLayout" Target="../slideLayouts/slideLayout331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308.xml"/><Relationship Id="rId21" Type="http://schemas.openxmlformats.org/officeDocument/2006/relationships/slideLayout" Target="../slideLayouts/slideLayout326.xml"/><Relationship Id="rId34" Type="http://schemas.openxmlformats.org/officeDocument/2006/relationships/slideLayout" Target="../slideLayouts/slideLayout339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slideLayout" Target="../slideLayouts/slideLayout322.xml"/><Relationship Id="rId25" Type="http://schemas.openxmlformats.org/officeDocument/2006/relationships/slideLayout" Target="../slideLayouts/slideLayout330.xml"/><Relationship Id="rId33" Type="http://schemas.openxmlformats.org/officeDocument/2006/relationships/slideLayout" Target="../slideLayouts/slideLayout338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307.xml"/><Relationship Id="rId16" Type="http://schemas.openxmlformats.org/officeDocument/2006/relationships/slideLayout" Target="../slideLayouts/slideLayout321.xml"/><Relationship Id="rId20" Type="http://schemas.openxmlformats.org/officeDocument/2006/relationships/slideLayout" Target="../slideLayouts/slideLayout325.xml"/><Relationship Id="rId29" Type="http://schemas.openxmlformats.org/officeDocument/2006/relationships/slideLayout" Target="../slideLayouts/slideLayout334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24" Type="http://schemas.openxmlformats.org/officeDocument/2006/relationships/slideLayout" Target="../slideLayouts/slideLayout329.xml"/><Relationship Id="rId32" Type="http://schemas.openxmlformats.org/officeDocument/2006/relationships/slideLayout" Target="../slideLayouts/slideLayout337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20.xml"/><Relationship Id="rId23" Type="http://schemas.openxmlformats.org/officeDocument/2006/relationships/slideLayout" Target="../slideLayouts/slideLayout328.xml"/><Relationship Id="rId28" Type="http://schemas.openxmlformats.org/officeDocument/2006/relationships/slideLayout" Target="../slideLayouts/slideLayout333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315.xml"/><Relationship Id="rId19" Type="http://schemas.openxmlformats.org/officeDocument/2006/relationships/slideLayout" Target="../slideLayouts/slideLayout324.xml"/><Relationship Id="rId31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Relationship Id="rId22" Type="http://schemas.openxmlformats.org/officeDocument/2006/relationships/slideLayout" Target="../slideLayouts/slideLayout327.xml"/><Relationship Id="rId27" Type="http://schemas.openxmlformats.org/officeDocument/2006/relationships/slideLayout" Target="../slideLayouts/slideLayout332.xml"/><Relationship Id="rId30" Type="http://schemas.openxmlformats.org/officeDocument/2006/relationships/slideLayout" Target="../slideLayouts/slideLayout335.xml"/><Relationship Id="rId35" Type="http://schemas.openxmlformats.org/officeDocument/2006/relationships/theme" Target="../theme/theme10.xml"/><Relationship Id="rId43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18" Type="http://schemas.openxmlformats.org/officeDocument/2006/relationships/slideLayout" Target="../slideLayouts/slideLayout357.xml"/><Relationship Id="rId26" Type="http://schemas.openxmlformats.org/officeDocument/2006/relationships/slideLayout" Target="../slideLayouts/slideLayout365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342.xml"/><Relationship Id="rId21" Type="http://schemas.openxmlformats.org/officeDocument/2006/relationships/slideLayout" Target="../slideLayouts/slideLayout360.xml"/><Relationship Id="rId34" Type="http://schemas.openxmlformats.org/officeDocument/2006/relationships/slideLayout" Target="../slideLayouts/slideLayout373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17" Type="http://schemas.openxmlformats.org/officeDocument/2006/relationships/slideLayout" Target="../slideLayouts/slideLayout356.xml"/><Relationship Id="rId25" Type="http://schemas.openxmlformats.org/officeDocument/2006/relationships/slideLayout" Target="../slideLayouts/slideLayout364.xml"/><Relationship Id="rId33" Type="http://schemas.openxmlformats.org/officeDocument/2006/relationships/slideLayout" Target="../slideLayouts/slideLayout372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341.xml"/><Relationship Id="rId16" Type="http://schemas.openxmlformats.org/officeDocument/2006/relationships/slideLayout" Target="../slideLayouts/slideLayout355.xml"/><Relationship Id="rId20" Type="http://schemas.openxmlformats.org/officeDocument/2006/relationships/slideLayout" Target="../slideLayouts/slideLayout359.xml"/><Relationship Id="rId29" Type="http://schemas.openxmlformats.org/officeDocument/2006/relationships/slideLayout" Target="../slideLayouts/slideLayout368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24" Type="http://schemas.openxmlformats.org/officeDocument/2006/relationships/slideLayout" Target="../slideLayouts/slideLayout363.xml"/><Relationship Id="rId32" Type="http://schemas.openxmlformats.org/officeDocument/2006/relationships/slideLayout" Target="../slideLayouts/slideLayout371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344.xml"/><Relationship Id="rId15" Type="http://schemas.openxmlformats.org/officeDocument/2006/relationships/slideLayout" Target="../slideLayouts/slideLayout354.xml"/><Relationship Id="rId23" Type="http://schemas.openxmlformats.org/officeDocument/2006/relationships/slideLayout" Target="../slideLayouts/slideLayout362.xml"/><Relationship Id="rId28" Type="http://schemas.openxmlformats.org/officeDocument/2006/relationships/slideLayout" Target="../slideLayouts/slideLayout367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349.xml"/><Relationship Id="rId19" Type="http://schemas.openxmlformats.org/officeDocument/2006/relationships/slideLayout" Target="../slideLayouts/slideLayout358.xml"/><Relationship Id="rId31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slideLayout" Target="../slideLayouts/slideLayout353.xml"/><Relationship Id="rId22" Type="http://schemas.openxmlformats.org/officeDocument/2006/relationships/slideLayout" Target="../slideLayouts/slideLayout361.xml"/><Relationship Id="rId27" Type="http://schemas.openxmlformats.org/officeDocument/2006/relationships/slideLayout" Target="../slideLayouts/slideLayout366.xml"/><Relationship Id="rId30" Type="http://schemas.openxmlformats.org/officeDocument/2006/relationships/slideLayout" Target="../slideLayouts/slideLayout369.xml"/><Relationship Id="rId35" Type="http://schemas.openxmlformats.org/officeDocument/2006/relationships/theme" Target="../theme/theme11.xml"/><Relationship Id="rId43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slideLayout" Target="../slideLayouts/slideLayout386.xml"/><Relationship Id="rId18" Type="http://schemas.openxmlformats.org/officeDocument/2006/relationships/slideLayout" Target="../slideLayouts/slideLayout391.xml"/><Relationship Id="rId26" Type="http://schemas.openxmlformats.org/officeDocument/2006/relationships/slideLayout" Target="../slideLayouts/slideLayout399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376.xml"/><Relationship Id="rId21" Type="http://schemas.openxmlformats.org/officeDocument/2006/relationships/slideLayout" Target="../slideLayouts/slideLayout394.xml"/><Relationship Id="rId34" Type="http://schemas.openxmlformats.org/officeDocument/2006/relationships/slideLayout" Target="../slideLayouts/slideLayout407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380.xml"/><Relationship Id="rId12" Type="http://schemas.openxmlformats.org/officeDocument/2006/relationships/slideLayout" Target="../slideLayouts/slideLayout385.xml"/><Relationship Id="rId17" Type="http://schemas.openxmlformats.org/officeDocument/2006/relationships/slideLayout" Target="../slideLayouts/slideLayout390.xml"/><Relationship Id="rId25" Type="http://schemas.openxmlformats.org/officeDocument/2006/relationships/slideLayout" Target="../slideLayouts/slideLayout398.xml"/><Relationship Id="rId33" Type="http://schemas.openxmlformats.org/officeDocument/2006/relationships/slideLayout" Target="../slideLayouts/slideLayout406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375.xml"/><Relationship Id="rId16" Type="http://schemas.openxmlformats.org/officeDocument/2006/relationships/slideLayout" Target="../slideLayouts/slideLayout389.xml"/><Relationship Id="rId20" Type="http://schemas.openxmlformats.org/officeDocument/2006/relationships/slideLayout" Target="../slideLayouts/slideLayout393.xml"/><Relationship Id="rId29" Type="http://schemas.openxmlformats.org/officeDocument/2006/relationships/slideLayout" Target="../slideLayouts/slideLayout402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24" Type="http://schemas.openxmlformats.org/officeDocument/2006/relationships/slideLayout" Target="../slideLayouts/slideLayout397.xml"/><Relationship Id="rId32" Type="http://schemas.openxmlformats.org/officeDocument/2006/relationships/slideLayout" Target="../slideLayouts/slideLayout405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378.xml"/><Relationship Id="rId15" Type="http://schemas.openxmlformats.org/officeDocument/2006/relationships/slideLayout" Target="../slideLayouts/slideLayout388.xml"/><Relationship Id="rId23" Type="http://schemas.openxmlformats.org/officeDocument/2006/relationships/slideLayout" Target="../slideLayouts/slideLayout396.xml"/><Relationship Id="rId28" Type="http://schemas.openxmlformats.org/officeDocument/2006/relationships/slideLayout" Target="../slideLayouts/slideLayout401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383.xml"/><Relationship Id="rId19" Type="http://schemas.openxmlformats.org/officeDocument/2006/relationships/slideLayout" Target="../slideLayouts/slideLayout392.xml"/><Relationship Id="rId31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slideLayout" Target="../slideLayouts/slideLayout387.xml"/><Relationship Id="rId22" Type="http://schemas.openxmlformats.org/officeDocument/2006/relationships/slideLayout" Target="../slideLayouts/slideLayout395.xml"/><Relationship Id="rId27" Type="http://schemas.openxmlformats.org/officeDocument/2006/relationships/slideLayout" Target="../slideLayouts/slideLayout400.xml"/><Relationship Id="rId30" Type="http://schemas.openxmlformats.org/officeDocument/2006/relationships/slideLayout" Target="../slideLayouts/slideLayout403.xml"/><Relationship Id="rId35" Type="http://schemas.openxmlformats.org/officeDocument/2006/relationships/theme" Target="../theme/theme12.xml"/><Relationship Id="rId43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410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theme" Target="../theme/theme13.xml"/><Relationship Id="rId43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slideLayout" Target="../slideLayouts/slideLayout454.xml"/><Relationship Id="rId18" Type="http://schemas.openxmlformats.org/officeDocument/2006/relationships/slideLayout" Target="../slideLayouts/slideLayout459.xml"/><Relationship Id="rId26" Type="http://schemas.openxmlformats.org/officeDocument/2006/relationships/slideLayout" Target="../slideLayouts/slideLayout467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62.xml"/><Relationship Id="rId34" Type="http://schemas.openxmlformats.org/officeDocument/2006/relationships/slideLayout" Target="../slideLayouts/slideLayout475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17" Type="http://schemas.openxmlformats.org/officeDocument/2006/relationships/slideLayout" Target="../slideLayouts/slideLayout458.xml"/><Relationship Id="rId25" Type="http://schemas.openxmlformats.org/officeDocument/2006/relationships/slideLayout" Target="../slideLayouts/slideLayout466.xml"/><Relationship Id="rId33" Type="http://schemas.openxmlformats.org/officeDocument/2006/relationships/slideLayout" Target="../slideLayouts/slideLayout474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443.xml"/><Relationship Id="rId16" Type="http://schemas.openxmlformats.org/officeDocument/2006/relationships/slideLayout" Target="../slideLayouts/slideLayout457.xml"/><Relationship Id="rId20" Type="http://schemas.openxmlformats.org/officeDocument/2006/relationships/slideLayout" Target="../slideLayouts/slideLayout461.xml"/><Relationship Id="rId29" Type="http://schemas.openxmlformats.org/officeDocument/2006/relationships/slideLayout" Target="../slideLayouts/slideLayout470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24" Type="http://schemas.openxmlformats.org/officeDocument/2006/relationships/slideLayout" Target="../slideLayouts/slideLayout465.xml"/><Relationship Id="rId32" Type="http://schemas.openxmlformats.org/officeDocument/2006/relationships/slideLayout" Target="../slideLayouts/slideLayout473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446.xml"/><Relationship Id="rId15" Type="http://schemas.openxmlformats.org/officeDocument/2006/relationships/slideLayout" Target="../slideLayouts/slideLayout456.xml"/><Relationship Id="rId23" Type="http://schemas.openxmlformats.org/officeDocument/2006/relationships/slideLayout" Target="../slideLayouts/slideLayout464.xml"/><Relationship Id="rId28" Type="http://schemas.openxmlformats.org/officeDocument/2006/relationships/slideLayout" Target="../slideLayouts/slideLayout469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451.xml"/><Relationship Id="rId19" Type="http://schemas.openxmlformats.org/officeDocument/2006/relationships/slideLayout" Target="../slideLayouts/slideLayout460.xml"/><Relationship Id="rId31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Relationship Id="rId14" Type="http://schemas.openxmlformats.org/officeDocument/2006/relationships/slideLayout" Target="../slideLayouts/slideLayout455.xml"/><Relationship Id="rId22" Type="http://schemas.openxmlformats.org/officeDocument/2006/relationships/slideLayout" Target="../slideLayouts/slideLayout463.xml"/><Relationship Id="rId27" Type="http://schemas.openxmlformats.org/officeDocument/2006/relationships/slideLayout" Target="../slideLayouts/slideLayout468.xml"/><Relationship Id="rId30" Type="http://schemas.openxmlformats.org/officeDocument/2006/relationships/slideLayout" Target="../slideLayouts/slideLayout471.xml"/><Relationship Id="rId35" Type="http://schemas.openxmlformats.org/officeDocument/2006/relationships/theme" Target="../theme/theme14.xml"/><Relationship Id="rId43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slideLayout" Target="../slideLayouts/slideLayout488.xml"/><Relationship Id="rId18" Type="http://schemas.openxmlformats.org/officeDocument/2006/relationships/slideLayout" Target="../slideLayouts/slideLayout493.xml"/><Relationship Id="rId26" Type="http://schemas.openxmlformats.org/officeDocument/2006/relationships/slideLayout" Target="../slideLayouts/slideLayout501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478.xml"/><Relationship Id="rId21" Type="http://schemas.openxmlformats.org/officeDocument/2006/relationships/slideLayout" Target="../slideLayouts/slideLayout496.xml"/><Relationship Id="rId34" Type="http://schemas.openxmlformats.org/officeDocument/2006/relationships/slideLayout" Target="../slideLayouts/slideLayout509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482.xml"/><Relationship Id="rId12" Type="http://schemas.openxmlformats.org/officeDocument/2006/relationships/slideLayout" Target="../slideLayouts/slideLayout487.xml"/><Relationship Id="rId17" Type="http://schemas.openxmlformats.org/officeDocument/2006/relationships/slideLayout" Target="../slideLayouts/slideLayout492.xml"/><Relationship Id="rId25" Type="http://schemas.openxmlformats.org/officeDocument/2006/relationships/slideLayout" Target="../slideLayouts/slideLayout500.xml"/><Relationship Id="rId33" Type="http://schemas.openxmlformats.org/officeDocument/2006/relationships/slideLayout" Target="../slideLayouts/slideLayout508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477.xml"/><Relationship Id="rId16" Type="http://schemas.openxmlformats.org/officeDocument/2006/relationships/slideLayout" Target="../slideLayouts/slideLayout491.xml"/><Relationship Id="rId20" Type="http://schemas.openxmlformats.org/officeDocument/2006/relationships/slideLayout" Target="../slideLayouts/slideLayout495.xml"/><Relationship Id="rId29" Type="http://schemas.openxmlformats.org/officeDocument/2006/relationships/slideLayout" Target="../slideLayouts/slideLayout504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24" Type="http://schemas.openxmlformats.org/officeDocument/2006/relationships/slideLayout" Target="../slideLayouts/slideLayout499.xml"/><Relationship Id="rId32" Type="http://schemas.openxmlformats.org/officeDocument/2006/relationships/slideLayout" Target="../slideLayouts/slideLayout507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480.xml"/><Relationship Id="rId15" Type="http://schemas.openxmlformats.org/officeDocument/2006/relationships/slideLayout" Target="../slideLayouts/slideLayout490.xml"/><Relationship Id="rId23" Type="http://schemas.openxmlformats.org/officeDocument/2006/relationships/slideLayout" Target="../slideLayouts/slideLayout498.xml"/><Relationship Id="rId28" Type="http://schemas.openxmlformats.org/officeDocument/2006/relationships/slideLayout" Target="../slideLayouts/slideLayout503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485.xml"/><Relationship Id="rId19" Type="http://schemas.openxmlformats.org/officeDocument/2006/relationships/slideLayout" Target="../slideLayouts/slideLayout494.xml"/><Relationship Id="rId31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Relationship Id="rId14" Type="http://schemas.openxmlformats.org/officeDocument/2006/relationships/slideLayout" Target="../slideLayouts/slideLayout489.xml"/><Relationship Id="rId22" Type="http://schemas.openxmlformats.org/officeDocument/2006/relationships/slideLayout" Target="../slideLayouts/slideLayout497.xml"/><Relationship Id="rId27" Type="http://schemas.openxmlformats.org/officeDocument/2006/relationships/slideLayout" Target="../slideLayouts/slideLayout502.xml"/><Relationship Id="rId30" Type="http://schemas.openxmlformats.org/officeDocument/2006/relationships/slideLayout" Target="../slideLayouts/slideLayout505.xml"/><Relationship Id="rId35" Type="http://schemas.openxmlformats.org/officeDocument/2006/relationships/theme" Target="../theme/theme15.xml"/><Relationship Id="rId43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slideLayout" Target="../slideLayouts/slideLayout522.xml"/><Relationship Id="rId18" Type="http://schemas.openxmlformats.org/officeDocument/2006/relationships/slideLayout" Target="../slideLayouts/slideLayout527.xml"/><Relationship Id="rId26" Type="http://schemas.openxmlformats.org/officeDocument/2006/relationships/slideLayout" Target="../slideLayouts/slideLayout535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530.xml"/><Relationship Id="rId34" Type="http://schemas.openxmlformats.org/officeDocument/2006/relationships/slideLayout" Target="../slideLayouts/slideLayout543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17" Type="http://schemas.openxmlformats.org/officeDocument/2006/relationships/slideLayout" Target="../slideLayouts/slideLayout526.xml"/><Relationship Id="rId25" Type="http://schemas.openxmlformats.org/officeDocument/2006/relationships/slideLayout" Target="../slideLayouts/slideLayout534.xml"/><Relationship Id="rId33" Type="http://schemas.openxmlformats.org/officeDocument/2006/relationships/slideLayout" Target="../slideLayouts/slideLayout542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511.xml"/><Relationship Id="rId16" Type="http://schemas.openxmlformats.org/officeDocument/2006/relationships/slideLayout" Target="../slideLayouts/slideLayout525.xml"/><Relationship Id="rId20" Type="http://schemas.openxmlformats.org/officeDocument/2006/relationships/slideLayout" Target="../slideLayouts/slideLayout529.xml"/><Relationship Id="rId29" Type="http://schemas.openxmlformats.org/officeDocument/2006/relationships/slideLayout" Target="../slideLayouts/slideLayout538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24" Type="http://schemas.openxmlformats.org/officeDocument/2006/relationships/slideLayout" Target="../slideLayouts/slideLayout533.xml"/><Relationship Id="rId32" Type="http://schemas.openxmlformats.org/officeDocument/2006/relationships/slideLayout" Target="../slideLayouts/slideLayout541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514.xml"/><Relationship Id="rId15" Type="http://schemas.openxmlformats.org/officeDocument/2006/relationships/slideLayout" Target="../slideLayouts/slideLayout524.xml"/><Relationship Id="rId23" Type="http://schemas.openxmlformats.org/officeDocument/2006/relationships/slideLayout" Target="../slideLayouts/slideLayout532.xml"/><Relationship Id="rId28" Type="http://schemas.openxmlformats.org/officeDocument/2006/relationships/slideLayout" Target="../slideLayouts/slideLayout537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519.xml"/><Relationship Id="rId19" Type="http://schemas.openxmlformats.org/officeDocument/2006/relationships/slideLayout" Target="../slideLayouts/slideLayout528.xml"/><Relationship Id="rId31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slideLayout" Target="../slideLayouts/slideLayout523.xml"/><Relationship Id="rId22" Type="http://schemas.openxmlformats.org/officeDocument/2006/relationships/slideLayout" Target="../slideLayouts/slideLayout531.xml"/><Relationship Id="rId27" Type="http://schemas.openxmlformats.org/officeDocument/2006/relationships/slideLayout" Target="../slideLayouts/slideLayout536.xml"/><Relationship Id="rId30" Type="http://schemas.openxmlformats.org/officeDocument/2006/relationships/slideLayout" Target="../slideLayouts/slideLayout539.xml"/><Relationship Id="rId35" Type="http://schemas.openxmlformats.org/officeDocument/2006/relationships/theme" Target="../theme/theme16.xml"/><Relationship Id="rId43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" Target="../slides/slide25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" Target="../slides/slide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" Target="../slides/slide5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" Target="../slides/slid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" Target="../slides/slide24.xml"/><Relationship Id="rId40" Type="http://schemas.openxmlformats.org/officeDocument/2006/relationships/slide" Target="../slides/slide2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" Target="../slides/slide3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theme" Target="../theme/theme3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" Target="../slides/slide2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" Target="../slides/slide25.xml"/><Relationship Id="rId40" Type="http://schemas.openxmlformats.org/officeDocument/2006/relationships/slide" Target="../slides/slide9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" Target="../slides/slide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" Target="../slides/slide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slide" Target="../slides/slide3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theme" Target="../theme/theme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" Target="../slides/slide27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" Target="../slides/slide25.xml"/><Relationship Id="rId40" Type="http://schemas.openxmlformats.org/officeDocument/2006/relationships/slide" Target="../slides/slide9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" Target="../slides/slide5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" Target="../slides/slide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9" Type="http://schemas.openxmlformats.org/officeDocument/2006/relationships/slide" Target="../slides/slide3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34" Type="http://schemas.openxmlformats.org/officeDocument/2006/relationships/theme" Target="../theme/theme5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33" Type="http://schemas.openxmlformats.org/officeDocument/2006/relationships/slideLayout" Target="../slideLayouts/slideLayout169.xml"/><Relationship Id="rId38" Type="http://schemas.openxmlformats.org/officeDocument/2006/relationships/slide" Target="../slides/slide27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5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slideLayout" Target="../slideLayouts/slideLayout168.xml"/><Relationship Id="rId37" Type="http://schemas.openxmlformats.org/officeDocument/2006/relationships/slide" Target="../slides/slide25.xml"/><Relationship Id="rId40" Type="http://schemas.openxmlformats.org/officeDocument/2006/relationships/slide" Target="../slides/slide9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36" Type="http://schemas.openxmlformats.org/officeDocument/2006/relationships/slide" Target="../slides/slide5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slideLayout" Target="../slideLayouts/slideLayout166.xml"/><Relationship Id="rId35" Type="http://schemas.openxmlformats.org/officeDocument/2006/relationships/slide" Target="../slides/slide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26" Type="http://schemas.openxmlformats.org/officeDocument/2006/relationships/slideLayout" Target="../slideLayouts/slideLayout195.xml"/><Relationship Id="rId39" Type="http://schemas.openxmlformats.org/officeDocument/2006/relationships/slide" Target="../slides/slide27.xml"/><Relationship Id="rId3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90.xml"/><Relationship Id="rId34" Type="http://schemas.openxmlformats.org/officeDocument/2006/relationships/slideLayout" Target="../slideLayouts/slideLayout203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33" Type="http://schemas.openxmlformats.org/officeDocument/2006/relationships/slideLayout" Target="../slideLayouts/slideLayout202.xml"/><Relationship Id="rId38" Type="http://schemas.openxmlformats.org/officeDocument/2006/relationships/slide" Target="../slides/slide25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89.xml"/><Relationship Id="rId29" Type="http://schemas.openxmlformats.org/officeDocument/2006/relationships/slideLayout" Target="../slideLayouts/slideLayout198.xml"/><Relationship Id="rId41" Type="http://schemas.openxmlformats.org/officeDocument/2006/relationships/slide" Target="../slides/slide9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slideLayout" Target="../slideLayouts/slideLayout201.xml"/><Relationship Id="rId37" Type="http://schemas.openxmlformats.org/officeDocument/2006/relationships/slide" Target="../slides/slide5.xml"/><Relationship Id="rId40" Type="http://schemas.openxmlformats.org/officeDocument/2006/relationships/slide" Target="../slides/slide3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36" Type="http://schemas.openxmlformats.org/officeDocument/2006/relationships/slide" Target="../slides/slide24.xml"/><Relationship Id="rId10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slideLayout" Target="../slideLayouts/slideLayout199.xml"/><Relationship Id="rId35" Type="http://schemas.openxmlformats.org/officeDocument/2006/relationships/theme" Target="../theme/theme6.xml"/><Relationship Id="rId43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9" Type="http://schemas.openxmlformats.org/officeDocument/2006/relationships/slide" Target="../slides/slide25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34" Type="http://schemas.openxmlformats.org/officeDocument/2006/relationships/slideLayout" Target="../slideLayouts/slideLayout237.xml"/><Relationship Id="rId42" Type="http://schemas.openxmlformats.org/officeDocument/2006/relationships/slide" Target="../slides/slide9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6.xml"/><Relationship Id="rId38" Type="http://schemas.openxmlformats.org/officeDocument/2006/relationships/slide" Target="../slides/slide5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29" Type="http://schemas.openxmlformats.org/officeDocument/2006/relationships/slideLayout" Target="../slideLayouts/slideLayout232.xml"/><Relationship Id="rId41" Type="http://schemas.openxmlformats.org/officeDocument/2006/relationships/slide" Target="../slides/slide3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32" Type="http://schemas.openxmlformats.org/officeDocument/2006/relationships/slideLayout" Target="../slideLayouts/slideLayout235.xml"/><Relationship Id="rId37" Type="http://schemas.openxmlformats.org/officeDocument/2006/relationships/slide" Target="../slides/slide24.xml"/><Relationship Id="rId40" Type="http://schemas.openxmlformats.org/officeDocument/2006/relationships/slide" Target="../slides/slide27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slideLayout" Target="../slideLayouts/slideLayout231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31" Type="http://schemas.openxmlformats.org/officeDocument/2006/relationships/slideLayout" Target="../slideLayouts/slideLayout234.xml"/><Relationship Id="rId44" Type="http://schemas.openxmlformats.org/officeDocument/2006/relationships/image" Target="../media/image11.png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Relationship Id="rId30" Type="http://schemas.openxmlformats.org/officeDocument/2006/relationships/slideLayout" Target="../slideLayouts/slideLayout233.xml"/><Relationship Id="rId35" Type="http://schemas.openxmlformats.org/officeDocument/2006/relationships/slideLayout" Target="../slideLayouts/slideLayout238.xml"/><Relationship Id="rId43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slideLayout" Target="../slideLayouts/slideLayout256.xml"/><Relationship Id="rId26" Type="http://schemas.openxmlformats.org/officeDocument/2006/relationships/slideLayout" Target="../slideLayouts/slideLayout264.xml"/><Relationship Id="rId39" Type="http://schemas.openxmlformats.org/officeDocument/2006/relationships/slide" Target="../slides/slide3.xml"/><Relationship Id="rId3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59.xml"/><Relationship Id="rId34" Type="http://schemas.openxmlformats.org/officeDocument/2006/relationships/theme" Target="../theme/theme8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5" Type="http://schemas.openxmlformats.org/officeDocument/2006/relationships/slideLayout" Target="../slideLayouts/slideLayout263.xml"/><Relationship Id="rId33" Type="http://schemas.openxmlformats.org/officeDocument/2006/relationships/slideLayout" Target="../slideLayouts/slideLayout271.xml"/><Relationship Id="rId38" Type="http://schemas.openxmlformats.org/officeDocument/2006/relationships/slide" Target="../slides/slide27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58.xml"/><Relationship Id="rId29" Type="http://schemas.openxmlformats.org/officeDocument/2006/relationships/slideLayout" Target="../slideLayouts/slideLayout267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24" Type="http://schemas.openxmlformats.org/officeDocument/2006/relationships/slideLayout" Target="../slideLayouts/slideLayout262.xml"/><Relationship Id="rId32" Type="http://schemas.openxmlformats.org/officeDocument/2006/relationships/slideLayout" Target="../slideLayouts/slideLayout270.xml"/><Relationship Id="rId37" Type="http://schemas.openxmlformats.org/officeDocument/2006/relationships/slide" Target="../slides/slide25.xml"/><Relationship Id="rId40" Type="http://schemas.openxmlformats.org/officeDocument/2006/relationships/slide" Target="../slides/slide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23" Type="http://schemas.openxmlformats.org/officeDocument/2006/relationships/slideLayout" Target="../slideLayouts/slideLayout261.xml"/><Relationship Id="rId28" Type="http://schemas.openxmlformats.org/officeDocument/2006/relationships/slideLayout" Target="../slideLayouts/slideLayout266.xml"/><Relationship Id="rId36" Type="http://schemas.openxmlformats.org/officeDocument/2006/relationships/slide" Target="../slides/slide5.xml"/><Relationship Id="rId10" Type="http://schemas.openxmlformats.org/officeDocument/2006/relationships/slideLayout" Target="../slideLayouts/slideLayout248.xml"/><Relationship Id="rId19" Type="http://schemas.openxmlformats.org/officeDocument/2006/relationships/slideLayout" Target="../slideLayouts/slideLayout257.xml"/><Relationship Id="rId31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Relationship Id="rId22" Type="http://schemas.openxmlformats.org/officeDocument/2006/relationships/slideLayout" Target="../slideLayouts/slideLayout260.xml"/><Relationship Id="rId27" Type="http://schemas.openxmlformats.org/officeDocument/2006/relationships/slideLayout" Target="../slideLayouts/slideLayout265.xml"/><Relationship Id="rId30" Type="http://schemas.openxmlformats.org/officeDocument/2006/relationships/slideLayout" Target="../slideLayouts/slideLayout268.xml"/><Relationship Id="rId35" Type="http://schemas.openxmlformats.org/officeDocument/2006/relationships/slide" Target="../slides/slide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18" Type="http://schemas.openxmlformats.org/officeDocument/2006/relationships/slideLayout" Target="../slideLayouts/slideLayout289.xml"/><Relationship Id="rId26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74.xml"/><Relationship Id="rId21" Type="http://schemas.openxmlformats.org/officeDocument/2006/relationships/slideLayout" Target="../slideLayouts/slideLayout292.xml"/><Relationship Id="rId34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17" Type="http://schemas.openxmlformats.org/officeDocument/2006/relationships/slideLayout" Target="../slideLayouts/slideLayout288.xml"/><Relationship Id="rId25" Type="http://schemas.openxmlformats.org/officeDocument/2006/relationships/slideLayout" Target="../slideLayouts/slideLayout296.xml"/><Relationship Id="rId33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73.xml"/><Relationship Id="rId16" Type="http://schemas.openxmlformats.org/officeDocument/2006/relationships/slideLayout" Target="../slideLayouts/slideLayout287.xml"/><Relationship Id="rId20" Type="http://schemas.openxmlformats.org/officeDocument/2006/relationships/slideLayout" Target="../slideLayouts/slideLayout291.xml"/><Relationship Id="rId29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24" Type="http://schemas.openxmlformats.org/officeDocument/2006/relationships/slideLayout" Target="../slideLayouts/slideLayout295.xml"/><Relationship Id="rId32" Type="http://schemas.openxmlformats.org/officeDocument/2006/relationships/slideLayout" Target="../slideLayouts/slideLayout303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6.xml"/><Relationship Id="rId23" Type="http://schemas.openxmlformats.org/officeDocument/2006/relationships/slideLayout" Target="../slideLayouts/slideLayout294.xml"/><Relationship Id="rId28" Type="http://schemas.openxmlformats.org/officeDocument/2006/relationships/slideLayout" Target="../slideLayouts/slideLayout299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281.xml"/><Relationship Id="rId19" Type="http://schemas.openxmlformats.org/officeDocument/2006/relationships/slideLayout" Target="../slideLayouts/slideLayout290.xml"/><Relationship Id="rId31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slideLayout" Target="../slideLayouts/slideLayout285.xml"/><Relationship Id="rId22" Type="http://schemas.openxmlformats.org/officeDocument/2006/relationships/slideLayout" Target="../slideLayouts/slideLayout293.xml"/><Relationship Id="rId27" Type="http://schemas.openxmlformats.org/officeDocument/2006/relationships/slideLayout" Target="../slideLayouts/slideLayout298.xml"/><Relationship Id="rId30" Type="http://schemas.openxmlformats.org/officeDocument/2006/relationships/slideLayout" Target="../slideLayouts/slideLayout301.xml"/><Relationship Id="rId35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" descr="Kaspersky_RGB_POS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4" name="Slide Number Placeholder 5"/>
          <p:cNvSpPr txBox="1">
            <a:spLocks/>
          </p:cNvSpPr>
          <p:nvPr/>
        </p:nvSpPr>
        <p:spPr>
          <a:xfrm>
            <a:off x="256232" y="6432856"/>
            <a:ext cx="14354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 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47" name="TextBox 46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62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51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72" name="Прямоугольник 7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73" name="Прямоугольник 7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74" name="Прямоугольник 7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77" name="Прямоугольник 7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TextBox 70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52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53" name="Прямоугольник 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Прямоугольник 5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Прямоугольник 5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Прямоугольник 5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60" name="Прямоугольник 5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Прямоугольник 6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Прямоугольник 6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Прямоугольник 6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9" name="Прямоугольник 9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4" name="Прямоугольник 10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105" name="Прямоугольник 10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106" name="Прямоугольник 10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107" name="Прямоугольник 10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8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2" name="Прямоугольник 9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109" name="Прямоугольник 10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3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1" name="Прямоугольник 9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3" name="Прямоугольник 9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119" name="Прямоугольник 1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120" name="Прямоугольник 1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89" name="Прямоугольник 8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85" name="Прямоугольник 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4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55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64" name="Прямоугольник 63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" name="Прямоугольник 64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Прямоугольник 65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Прямоугольник 66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Прямоугольник 6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TextBox 62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38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39" name="Прямоугольник 13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" name="Прямоугольник 13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Прямоугольник 14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0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55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4" name="Прямоугольник 9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TextBox 89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50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5" name="Прямоугольник 9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60" r:id="rId34"/>
    <p:sldLayoutId id="2147484215" r:id="rId3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38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9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4" name="TextBox 103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5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6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Прямоугольник 18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7" name="TextBox 136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8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5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9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Прямоугольник 13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0" name="TextBox 119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1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2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7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8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9" name="TextBox 108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10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2" r:id="rId33"/>
    <p:sldLayoutId id="2147484073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  <p:sldLayoutId id="2147484132" r:id="rId23"/>
    <p:sldLayoutId id="2147484133" r:id="rId24"/>
    <p:sldLayoutId id="2147484134" r:id="rId25"/>
    <p:sldLayoutId id="2147484135" r:id="rId26"/>
    <p:sldLayoutId id="2147484136" r:id="rId27"/>
    <p:sldLayoutId id="2147484137" r:id="rId28"/>
    <p:sldLayoutId id="2147484138" r:id="rId29"/>
    <p:sldLayoutId id="2147484139" r:id="rId30"/>
    <p:sldLayoutId id="2147484140" r:id="rId31"/>
    <p:sldLayoutId id="2147484141" r:id="rId32"/>
    <p:sldLayoutId id="2147484142" r:id="rId33"/>
    <p:sldLayoutId id="2147484143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  <p:sldLayoutId id="2147484162" r:id="rId18"/>
    <p:sldLayoutId id="2147484163" r:id="rId19"/>
    <p:sldLayoutId id="2147484164" r:id="rId20"/>
    <p:sldLayoutId id="2147484165" r:id="rId21"/>
    <p:sldLayoutId id="2147484166" r:id="rId22"/>
    <p:sldLayoutId id="2147484167" r:id="rId23"/>
    <p:sldLayoutId id="2147484168" r:id="rId24"/>
    <p:sldLayoutId id="2147484169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7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  <p:sldLayoutId id="2147484198" r:id="rId19"/>
    <p:sldLayoutId id="2147484199" r:id="rId20"/>
    <p:sldLayoutId id="2147484200" r:id="rId21"/>
    <p:sldLayoutId id="2147484201" r:id="rId22"/>
    <p:sldLayoutId id="2147484202" r:id="rId23"/>
    <p:sldLayoutId id="2147484203" r:id="rId24"/>
    <p:sldLayoutId id="2147484204" r:id="rId25"/>
    <p:sldLayoutId id="2147484205" r:id="rId26"/>
    <p:sldLayoutId id="2147484206" r:id="rId27"/>
    <p:sldLayoutId id="2147484207" r:id="rId28"/>
    <p:sldLayoutId id="2147484208" r:id="rId29"/>
    <p:sldLayoutId id="2147484209" r:id="rId30"/>
    <p:sldLayoutId id="2147484210" r:id="rId31"/>
    <p:sldLayoutId id="2147484211" r:id="rId32"/>
    <p:sldLayoutId id="2147484212" r:id="rId33"/>
    <p:sldLayoutId id="2147484213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nav1" hidden="1">
            <a:hlinkClick r:id="rId37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nav7" hidden="1">
            <a:hlinkClick r:id="rId38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3" name="nav2" hidden="1">
            <a:hlinkClick r:id="rId39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2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3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5" name="nav4" hidden="1">
            <a:hlinkClick r:id="rId40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nav5" hidden="1">
            <a:hlinkClick r:id="rId41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7" name="nav6" hidden="1">
            <a:hlinkClick r:id="rId42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Прямоугольник 18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0" name="Picture 15" descr="Kaspersky_RGB_POS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4214" r:id="rId34"/>
    <p:sldLayoutId id="2147484216" r:id="rId3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4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nav1" hidden="1">
            <a:hlinkClick r:id="rId35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6" name="nav2" hidden="1">
            <a:hlinkClick r:id="rId37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3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4" hidden="1">
            <a:hlinkClick r:id="rId38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4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nav5" hidden="1">
            <a:hlinkClick r:id="rId39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30" name="nav6" hidden="1">
            <a:hlinkClick r:id="rId40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2"/>
        </a:buBlip>
        <a:tabLst>
          <a:tab pos="273050" algn="l"/>
        </a:tabLst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 hidden="1">
            <a:hlinkClick r:id="rId35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 hidden="1">
            <a:hlinkClick r:id="rId37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 hidden="1">
            <a:hlinkClick r:id="rId38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4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7" name="nav5" hidden="1">
            <a:hlinkClick r:id="rId39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6" hidden="1">
            <a:hlinkClick r:id="rId40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172223"/>
            <a:ext cx="2714643" cy="6622777"/>
            <a:chOff x="-2857552" y="162104"/>
            <a:chExt cx="2674019" cy="6886092"/>
          </a:xfrm>
        </p:grpSpPr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50" name="Группа 249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251" name="TextBox 250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252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83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25" name="Прямоугольник 32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326" name="Прямоугольник 32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327" name="Прямоугольник 3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328" name="Прямоугольник 32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4" name="TextBox 283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85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21" name="Прямоугольник 32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Прямоугольник 32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Прямоугольник 3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Прямоугольник 32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6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17" name="Прямоугольник 31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" name="Прямоугольник 31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9" name="Прямоугольник 3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Прямоугольник 31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7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13" name="Прямоугольник 31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314" name="Прямоугольник 31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315" name="Прямоугольник 3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316" name="Прямоугольник 31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8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9" name="Прямоугольник 30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310" name="Прямоугольник 30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311" name="Прямоугольник 3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312" name="Прямоугольник 31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9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5" name="Прямоугольник 30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306" name="Прямоугольник 30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307" name="Прямоугольник 30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308" name="Прямоугольник 30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0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1" name="Прямоугольник 30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302" name="Прямоугольник 30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303" name="Прямоугольник 30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304" name="Прямоугольник 30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1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97" name="Прямоугольник 29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98" name="Прямоугольник 29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99" name="Прямоугольник 29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300" name="Прямоугольник 29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2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93" name="Прямоугольник 29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94" name="Прямоугольник 29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95" name="Прямоугольник 29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96" name="Прямоугольник 29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3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266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278" name="Прямоугольник 277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9" name="Прямоугольник 278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Прямоугольник 279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Прямоугольник 280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Прямоугольник 281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7" name="TextBox 266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268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275" name="Прямоугольник 274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Прямоугольник 275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Прямоугольник 276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9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270" name="Прямоугольник 26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1" name="Прямоугольник 27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2" name="Прямоугольник 27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3" name="Прямоугольник 27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4" name="Прямоугольник 27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4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255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62" name="Прямоугольник 26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263" name="Прямоугольник 2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64" name="Прямоугольник 26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265" name="Прямоугольник 26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6" name="TextBox 255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257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58" name="Прямоугольник 25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Прямоугольник 25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Прямоугольник 25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Прямоугольник 26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70" name="Picture 15" descr="Kaspersky_RGB_POS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2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 hidden="1">
            <a:hlinkClick r:id="rId35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 hidden="1">
            <a:hlinkClick r:id="rId37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 hidden="1">
            <a:hlinkClick r:id="rId38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 hidden="1">
            <a:hlinkClick r:id="rId39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6" hidden="1">
            <a:hlinkClick r:id="rId40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2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 hidden="1">
            <a:hlinkClick r:id="rId36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 hidden="1">
            <a:hlinkClick r:id="rId38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 hidden="1">
            <a:hlinkClick r:id="rId39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 hidden="1">
            <a:hlinkClick r:id="rId40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 hidden="1">
            <a:hlinkClick r:id="rId41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3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 hidden="1">
            <a:hlinkClick r:id="rId37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8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 hidden="1">
            <a:hlinkClick r:id="rId39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 hidden="1">
            <a:hlinkClick r:id="rId40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 hidden="1">
            <a:hlinkClick r:id="rId41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 hidden="1">
            <a:hlinkClick r:id="rId42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2227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Страница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  <p:pic>
        <p:nvPicPr>
          <p:cNvPr id="104" name="Picture 103" descr="E:\user\500px-NewTux.svg.png"/>
          <p:cNvPicPr>
            <a:picLocks noChangeAspect="1" noChangeArrowheads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87" y="6287103"/>
            <a:ext cx="464840" cy="5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  <p:sldLayoutId id="2147483899" r:id="rId33"/>
    <p:sldLayoutId id="2147484217" r:id="rId34"/>
    <p:sldLayoutId id="2147484218" r:id="rId3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5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 hidden="1">
            <a:hlinkClick r:id="rId35" action="ppaction://hlinksldjump" tooltip="Go to the top of the first section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7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nav2" hidden="1">
            <a:hlinkClick r:id="rId37" action="ppaction://hlinksldjump" tooltip="Go to the top of the second section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 hidden="1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 hidden="1">
            <a:hlinkClick r:id="rId38" action="ppaction://hlinksldjump" tooltip="Go to the top of the fourth se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 hidden="1">
            <a:hlinkClick r:id="rId39" action="ppaction://hlinksldjump" tooltip="Go to the top of the fifth section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 hidden="1">
            <a:hlinkClick r:id="rId40" action="ppaction://hlinksldjump" tooltip="Go to the top of the sixth se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651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 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2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5" name="Рисунок 4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65" name="TextBox 164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66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97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8" name="TextBox 197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99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0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1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2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4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5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1" name="Прямоугольник 21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Прямоугольник 21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Прямоугольник 21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6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07" name="Прямоугольник 20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Прямоугольник 20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Прямоугольник 20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Прямоугольник 20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7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0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1" name="TextBox 180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2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89" name="Прямоугольник 18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Прямоугольник 18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3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Прямоугольник 186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Прямоугольник 18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8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69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71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8" r:id="rId24"/>
    <p:sldLayoutId id="2147483959" r:id="rId25"/>
    <p:sldLayoutId id="2147483960" r:id="rId26"/>
    <p:sldLayoutId id="2147483961" r:id="rId27"/>
    <p:sldLayoutId id="2147483962" r:id="rId28"/>
    <p:sldLayoutId id="2147483963" r:id="rId29"/>
    <p:sldLayoutId id="2147483964" r:id="rId30"/>
    <p:sldLayoutId id="2147483965" r:id="rId31"/>
    <p:sldLayoutId id="2147483966" r:id="rId32"/>
    <p:sldLayoutId id="2147483967" r:id="rId33"/>
    <p:sldLayoutId id="2147483968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37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kaspersky.ru/linux-mail-security" TargetMode="External"/><Relationship Id="rId1" Type="http://schemas.openxmlformats.org/officeDocument/2006/relationships/slideLayout" Target="../slideLayouts/slideLayout204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3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8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8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microsoft.com/office/2007/relationships/hdphoto" Target="../media/hdphoto1.wdp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51.png"/><Relationship Id="rId11" Type="http://schemas.openxmlformats.org/officeDocument/2006/relationships/image" Target="../media/image94.png"/><Relationship Id="rId5" Type="http://schemas.openxmlformats.org/officeDocument/2006/relationships/image" Target="../media/image50.png"/><Relationship Id="rId10" Type="http://schemas.openxmlformats.org/officeDocument/2006/relationships/image" Target="../media/image93.png"/><Relationship Id="rId4" Type="http://schemas.openxmlformats.org/officeDocument/2006/relationships/image" Target="../media/image49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gif"/><Relationship Id="rId7" Type="http://schemas.openxmlformats.org/officeDocument/2006/relationships/image" Target="../media/image97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96.png"/><Relationship Id="rId11" Type="http://schemas.openxmlformats.org/officeDocument/2006/relationships/image" Target="../media/image50.png"/><Relationship Id="rId5" Type="http://schemas.openxmlformats.org/officeDocument/2006/relationships/image" Target="../media/image83.jpg"/><Relationship Id="rId10" Type="http://schemas.openxmlformats.org/officeDocument/2006/relationships/image" Target="../media/image98.png"/><Relationship Id="rId4" Type="http://schemas.openxmlformats.org/officeDocument/2006/relationships/image" Target="../media/image35.jpe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1.xml"/><Relationship Id="rId5" Type="http://schemas.openxmlformats.org/officeDocument/2006/relationships/image" Target="../media/image11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kaspersky.ru/anti-virus_proxy_server" TargetMode="External"/><Relationship Id="rId1" Type="http://schemas.openxmlformats.org/officeDocument/2006/relationships/slideLayout" Target="../slideLayouts/slideLayout23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2896200"/>
            <a:ext cx="8438400" cy="532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Решения «Лаборатории Касперского» для защиты почтового и веб-трафика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Новинка</a:t>
            </a:r>
            <a:r>
              <a:rPr lang="en-US" dirty="0" smtClean="0"/>
              <a:t>: </a:t>
            </a:r>
            <a:r>
              <a:rPr lang="en-US" dirty="0"/>
              <a:t>Kaspersky </a:t>
            </a:r>
            <a:r>
              <a:rPr lang="en-US" dirty="0" smtClean="0"/>
              <a:t>Security 8.0 </a:t>
            </a:r>
            <a:r>
              <a:rPr lang="ru-RU" dirty="0" smtClean="0"/>
              <a:t>для</a:t>
            </a:r>
            <a:r>
              <a:rPr lang="en-US" dirty="0" smtClean="0"/>
              <a:t> Linux </a:t>
            </a:r>
            <a:r>
              <a:rPr lang="en-US" dirty="0"/>
              <a:t>Mail </a:t>
            </a:r>
            <a:r>
              <a:rPr lang="en-US" dirty="0" smtClean="0"/>
              <a:t>Server</a:t>
            </a:r>
          </a:p>
          <a:p>
            <a:r>
              <a:rPr lang="ru-RU" sz="2000" dirty="0" smtClean="0"/>
              <a:t>Обновлено</a:t>
            </a:r>
            <a:r>
              <a:rPr lang="en-US" sz="2000" dirty="0" smtClean="0"/>
              <a:t>: </a:t>
            </a:r>
            <a:r>
              <a:rPr lang="ru-RU" sz="2000" dirty="0" smtClean="0"/>
              <a:t>Антивирус Касперского для </a:t>
            </a:r>
            <a:r>
              <a:rPr lang="en-US" sz="2000" dirty="0" smtClean="0"/>
              <a:t>Proxy Server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51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dirty="0"/>
              <a:t>Антивирус Касперского для </a:t>
            </a:r>
            <a:r>
              <a:rPr lang="en-US" sz="2900" dirty="0"/>
              <a:t>Proxy </a:t>
            </a:r>
            <a:r>
              <a:rPr lang="en-US" sz="2900" dirty="0" smtClean="0"/>
              <a:t>Server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Крупные заказчики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Министерство внутренних дел Франции</a:t>
            </a:r>
            <a:endParaRPr lang="en-US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Toyota </a:t>
            </a:r>
            <a:r>
              <a:rPr lang="en-US" dirty="0" smtClean="0"/>
              <a:t>Motors</a:t>
            </a:r>
            <a:r>
              <a:rPr lang="ru-RU" dirty="0" smtClean="0"/>
              <a:t> (Япония)</a:t>
            </a:r>
            <a:endParaRPr lang="en-US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Газпром </a:t>
            </a:r>
            <a:endParaRPr lang="ru-RU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Центробанк РФ</a:t>
            </a:r>
            <a:endParaRPr lang="ru-RU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Сбербанк РФ</a:t>
            </a:r>
            <a:endParaRPr lang="ru-RU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/>
              <a:t>Министерство </a:t>
            </a:r>
            <a:r>
              <a:rPr lang="ru-RU" dirty="0" smtClean="0"/>
              <a:t>обороны Италии</a:t>
            </a:r>
            <a:endParaRPr lang="en-US" dirty="0" smtClean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 smtClean="0"/>
              <a:t>Telefonica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sz="1600" dirty="0" smtClean="0"/>
              <a:t>2</a:t>
            </a:r>
            <a:r>
              <a:rPr lang="en-US" dirty="0" smtClean="0"/>
              <a:t> (</a:t>
            </a:r>
            <a:r>
              <a:rPr lang="ru-RU" dirty="0" smtClean="0"/>
              <a:t>Германия</a:t>
            </a:r>
            <a:r>
              <a:rPr lang="en-US" dirty="0" smtClean="0"/>
              <a:t>)</a:t>
            </a:r>
            <a:endParaRPr lang="en-US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Host </a:t>
            </a:r>
            <a:r>
              <a:rPr lang="en-US" dirty="0" smtClean="0"/>
              <a:t>Europe (</a:t>
            </a:r>
            <a:r>
              <a:rPr lang="ru-RU" dirty="0" smtClean="0"/>
              <a:t>Германия</a:t>
            </a:r>
            <a:r>
              <a:rPr lang="en-US" dirty="0" smtClean="0"/>
              <a:t>)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Cisco Systems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14" y="1268760"/>
            <a:ext cx="714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4" y="1718494"/>
            <a:ext cx="238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91" y="2248694"/>
            <a:ext cx="1438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55" y="2248694"/>
            <a:ext cx="1076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35" y="3261287"/>
            <a:ext cx="2302445" cy="63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14" y="4509120"/>
            <a:ext cx="801808" cy="6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41" y="3903141"/>
            <a:ext cx="1523723" cy="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04" y="4989736"/>
            <a:ext cx="1683990" cy="55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85" y="5194523"/>
            <a:ext cx="819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Kaspersky Security </a:t>
            </a:r>
            <a:r>
              <a:rPr lang="ru-RU" dirty="0" smtClean="0"/>
              <a:t>для </a:t>
            </a:r>
            <a:r>
              <a:rPr lang="en-US" dirty="0" smtClean="0"/>
              <a:t>Linux Mail Server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www.kaspersky.ru/linux-mail-security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почтового трафика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019550" cy="273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ятно 1 14"/>
          <p:cNvSpPr/>
          <p:nvPr/>
        </p:nvSpPr>
        <p:spPr>
          <a:xfrm rot="20380336">
            <a:off x="4058450" y="2483402"/>
            <a:ext cx="953664" cy="953664"/>
          </a:xfrm>
          <a:prstGeom prst="irregularSeal1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b="1" spc="-100" dirty="0" smtClean="0">
                <a:solidFill>
                  <a:schemeClr val="bg1"/>
                </a:solidFill>
              </a:rPr>
              <a:t>New!</a:t>
            </a:r>
            <a:endParaRPr lang="ru-RU" b="1" spc="-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64" y="3272249"/>
            <a:ext cx="567637" cy="310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Kaspersky Security </a:t>
            </a:r>
            <a:r>
              <a:rPr lang="ru-RU" sz="2800" dirty="0" smtClean="0"/>
              <a:t>для </a:t>
            </a:r>
            <a:r>
              <a:rPr lang="en-US" sz="2800" dirty="0"/>
              <a:t>Linux Mail </a:t>
            </a:r>
            <a:r>
              <a:rPr lang="en-US" sz="2800" dirty="0" smtClean="0"/>
              <a:t>Server</a:t>
            </a:r>
            <a:endParaRPr lang="ru-RU" sz="2800" dirty="0">
              <a:latin typeface="+mn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77680" y="908720"/>
            <a:ext cx="8614800" cy="232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itchFamily="34" charset="0"/>
              <a:buChar char="•"/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Защита входящего и исходящего почтового трафика от спама, вредоносного ПО и нежелательного контента</a:t>
            </a:r>
            <a:endParaRPr lang="en-US" sz="1800" dirty="0"/>
          </a:p>
          <a:p>
            <a:r>
              <a:rPr lang="ru-RU" sz="1800" dirty="0"/>
              <a:t>Возможность работы на почтовых серверах с большой нагрузкой (серверы на базе </a:t>
            </a:r>
            <a:r>
              <a:rPr lang="en-US" sz="1800" dirty="0"/>
              <a:t>Linux </a:t>
            </a:r>
            <a:r>
              <a:rPr lang="ru-RU" sz="1800" dirty="0"/>
              <a:t>и</a:t>
            </a:r>
            <a:r>
              <a:rPr lang="en-US" sz="1800" dirty="0"/>
              <a:t> FreeBSD</a:t>
            </a:r>
            <a:r>
              <a:rPr lang="ru-RU" sz="1800" dirty="0"/>
              <a:t>)</a:t>
            </a:r>
          </a:p>
          <a:p>
            <a:r>
              <a:rPr lang="ru-RU" sz="1800" dirty="0"/>
              <a:t>Поддержка почтовых серверов </a:t>
            </a:r>
            <a:r>
              <a:rPr lang="en-US" sz="1800" dirty="0"/>
              <a:t>Postfix, </a:t>
            </a:r>
            <a:r>
              <a:rPr lang="en-US" sz="1800" dirty="0" err="1"/>
              <a:t>Sendmail</a:t>
            </a:r>
            <a:r>
              <a:rPr lang="en-US" sz="1800" dirty="0"/>
              <a:t>, </a:t>
            </a:r>
            <a:r>
              <a:rPr lang="en-US" sz="1800" dirty="0" err="1"/>
              <a:t>CommuniGate</a:t>
            </a:r>
            <a:r>
              <a:rPr lang="ru-RU" sz="1800" dirty="0"/>
              <a:t> </a:t>
            </a:r>
            <a:r>
              <a:rPr lang="en-US" sz="1800" dirty="0"/>
              <a:t>Pro, </a:t>
            </a:r>
            <a:r>
              <a:rPr lang="en-US" sz="1800" dirty="0" err="1"/>
              <a:t>Qmail</a:t>
            </a:r>
            <a:r>
              <a:rPr lang="en-US" sz="1800" dirty="0"/>
              <a:t>,  Exim, VMware ZIMBRA </a:t>
            </a:r>
            <a:r>
              <a:rPr lang="ru-RU" sz="1800" dirty="0"/>
              <a:t>и</a:t>
            </a:r>
            <a:r>
              <a:rPr lang="en-US" sz="1800" dirty="0"/>
              <a:t> ZCP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7" name="Picture 2" descr="F:\!02_Проекты - презентации\Касперский\Касперский 2010 октябрь\дизайн\korob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658855" y="5736631"/>
            <a:ext cx="743320" cy="788713"/>
          </a:xfrm>
          <a:prstGeom prst="rect">
            <a:avLst/>
          </a:prstGeom>
          <a:noFill/>
        </p:spPr>
      </p:pic>
      <p:pic>
        <p:nvPicPr>
          <p:cNvPr id="8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132" y="5636507"/>
            <a:ext cx="860616" cy="6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ftp_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873663" y="3310418"/>
            <a:ext cx="1030714" cy="62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760" y="4511152"/>
            <a:ext cx="892681" cy="625545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47"/>
          <p:cNvCxnSpPr/>
          <p:nvPr/>
        </p:nvCxnSpPr>
        <p:spPr>
          <a:xfrm>
            <a:off x="4467329" y="4842324"/>
            <a:ext cx="1681968" cy="0"/>
          </a:xfrm>
          <a:prstGeom prst="line">
            <a:avLst/>
          </a:prstGeom>
          <a:ln w="57150" cap="rnd" cmpd="sng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!02_Проекты - презентации\Касперский\Касперский 2010 октябрь\материалы\Графика\icons_png_small\59_File_Server.pn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3411202" y="4007840"/>
            <a:ext cx="1103899" cy="1627973"/>
          </a:xfrm>
          <a:prstGeom prst="rect">
            <a:avLst/>
          </a:prstGeom>
          <a:noFill/>
        </p:spPr>
      </p:pic>
      <p:pic>
        <p:nvPicPr>
          <p:cNvPr id="15" name="Picture 5" descr="F:\!02_Проекты - презентации\Касперский\Касперский 2010 октябрь\материалы\Графика\icons_png_small\MS_Exchange_Hub_Rol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52647" y="5133599"/>
            <a:ext cx="223754" cy="241419"/>
          </a:xfrm>
          <a:prstGeom prst="rect">
            <a:avLst/>
          </a:prstGeom>
          <a:noFill/>
        </p:spPr>
      </p:pic>
      <p:pic>
        <p:nvPicPr>
          <p:cNvPr id="16" name="Picture 3" descr="F:\!02_Проекты - презентации\Касперский\Касперский 2010 октябрь\дизайн\korob01.png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3660441" y="5906219"/>
            <a:ext cx="598497" cy="612679"/>
          </a:xfrm>
          <a:prstGeom prst="rect">
            <a:avLst/>
          </a:prstGeom>
          <a:noFill/>
        </p:spPr>
      </p:pic>
      <p:pic>
        <p:nvPicPr>
          <p:cNvPr id="17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1997638" y="4190782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OK"/>
          <p:cNvPicPr>
            <a:picLocks noChangeAspect="1" noChangeArrowheads="1"/>
          </p:cNvPicPr>
          <p:nvPr/>
        </p:nvPicPr>
        <p:blipFill>
          <a:blip r:embed="rId12" cstate="screen"/>
          <a:stretch>
            <a:fillRect/>
          </a:stretch>
        </p:blipFill>
        <p:spPr bwMode="auto">
          <a:xfrm>
            <a:off x="2001494" y="4301920"/>
            <a:ext cx="433266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1997638" y="4927056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2" descr="VIRUS2"/>
          <p:cNvPicPr>
            <a:picLocks noChangeAspect="1" noChangeArrowheads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>
            <a:off x="2006254" y="5042987"/>
            <a:ext cx="427140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3822645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5" descr="SPAM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924796" y="3932491"/>
            <a:ext cx="434044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4558919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OK"/>
          <p:cNvPicPr>
            <a:picLocks noChangeAspect="1" noChangeArrowheads="1"/>
          </p:cNvPicPr>
          <p:nvPr/>
        </p:nvPicPr>
        <p:blipFill>
          <a:blip r:embed="rId12" cstate="screen"/>
          <a:stretch>
            <a:fillRect/>
          </a:stretch>
        </p:blipFill>
        <p:spPr bwMode="auto">
          <a:xfrm>
            <a:off x="914728" y="4670057"/>
            <a:ext cx="433266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5295193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5" descr="SPAM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924796" y="5405039"/>
            <a:ext cx="434044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1" descr="konvert_1"/>
          <p:cNvPicPr>
            <a:picLocks noChangeAspect="1" noChangeArrowheads="1"/>
          </p:cNvPicPr>
          <p:nvPr/>
        </p:nvPicPr>
        <p:blipFill>
          <a:blip r:embed="rId15" cstate="screen"/>
          <a:stretch>
            <a:fillRect/>
          </a:stretch>
        </p:blipFill>
        <p:spPr bwMode="auto">
          <a:xfrm>
            <a:off x="7297504" y="3632324"/>
            <a:ext cx="336932" cy="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1" descr="konvert_1"/>
          <p:cNvPicPr>
            <a:picLocks noChangeAspect="1" noChangeArrowheads="1"/>
          </p:cNvPicPr>
          <p:nvPr/>
        </p:nvPicPr>
        <p:blipFill>
          <a:blip r:embed="rId15" cstate="screen"/>
          <a:stretch>
            <a:fillRect/>
          </a:stretch>
        </p:blipFill>
        <p:spPr bwMode="auto">
          <a:xfrm>
            <a:off x="7365694" y="5838637"/>
            <a:ext cx="336932" cy="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40"/>
          <p:cNvCxnSpPr/>
          <p:nvPr/>
        </p:nvCxnSpPr>
        <p:spPr>
          <a:xfrm>
            <a:off x="3699602" y="3505458"/>
            <a:ext cx="0" cy="427033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41"/>
          <p:cNvCxnSpPr/>
          <p:nvPr/>
        </p:nvCxnSpPr>
        <p:spPr>
          <a:xfrm>
            <a:off x="3891264" y="3468698"/>
            <a:ext cx="0" cy="410494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20" y="2700965"/>
            <a:ext cx="1319509" cy="792352"/>
          </a:xfrm>
          <a:prstGeom prst="rect">
            <a:avLst/>
          </a:prstGeom>
        </p:spPr>
      </p:pic>
      <p:pic>
        <p:nvPicPr>
          <p:cNvPr id="44" name="Picture 42"/>
          <p:cNvPicPr>
            <a:picLocks noChangeAspect="1" noChangeArrowheads="1"/>
          </p:cNvPicPr>
          <p:nvPr/>
        </p:nvPicPr>
        <p:blipFill>
          <a:blip r:embed="rId17" cstate="print"/>
          <a:srcRect l="40536" t="31815" r="39392" b="32712"/>
          <a:stretch>
            <a:fillRect/>
          </a:stretch>
        </p:blipFill>
        <p:spPr bwMode="auto">
          <a:xfrm>
            <a:off x="11280" y="2952528"/>
            <a:ext cx="1620152" cy="35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4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8646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2778 0.0574 L 0.42917 0.05555 L 0.42361 -0.10741 L 0.52917 -0.10741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25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343 L 0.22778 0.05741 L 0.42917 0.05509 L 0.42361 -0.14583 L 0.52917 -0.14583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307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54722 1.11111E-6 L 0.54583 0.16667 L 0.64896 0.15278 " pathEditMode="relative" rAng="0" ptsTypes="AA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83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54722 -7.40741E-7 L 0.54583 0.16667 L 0.64896 0.15278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9132 0.29399 " pathEditMode="relative" ptsTypes="AA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9132 0.29399 " pathEditMode="relative" ptsTypes="AA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17327 0.13635 " pathEditMode="relative" ptsTypes="AA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17327 0.13635 " pathEditMode="relative" ptsTypes="AA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9132 0.08403 " pathEditMode="relative" ptsTypes="AA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9132 0.08403 " pathEditMode="relative" ptsTypes="AA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92593E-6 L -0.0394 -0.13658 " pathEditMode="relative" ptsTypes="AA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64" y="3272249"/>
            <a:ext cx="567637" cy="310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Kaspersky Security </a:t>
            </a:r>
            <a:r>
              <a:rPr lang="ru-RU" sz="2800" dirty="0" smtClean="0"/>
              <a:t>для </a:t>
            </a:r>
            <a:r>
              <a:rPr lang="en-US" sz="2800" dirty="0"/>
              <a:t>Linux Mail </a:t>
            </a:r>
            <a:r>
              <a:rPr lang="en-US" sz="2800" dirty="0" smtClean="0"/>
              <a:t>Server</a:t>
            </a:r>
            <a:endParaRPr lang="ru-RU" sz="2800" dirty="0">
              <a:latin typeface="+mn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77680" y="908720"/>
            <a:ext cx="8614800" cy="232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itchFamily="34" charset="0"/>
              <a:buChar char="•"/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Защита входящего и исходящего почтового трафика от спама, вредоносного ПО и нежелательного контента</a:t>
            </a:r>
            <a:endParaRPr lang="en-US" sz="1800" dirty="0"/>
          </a:p>
          <a:p>
            <a:r>
              <a:rPr lang="ru-RU" sz="1800" dirty="0"/>
              <a:t>Возможность работы на почтовых серверах с большой нагрузкой (серверы на базе </a:t>
            </a:r>
            <a:r>
              <a:rPr lang="en-US" sz="1800" dirty="0"/>
              <a:t>Linux </a:t>
            </a:r>
            <a:r>
              <a:rPr lang="ru-RU" sz="1800" dirty="0"/>
              <a:t>и</a:t>
            </a:r>
            <a:r>
              <a:rPr lang="en-US" sz="1800" dirty="0"/>
              <a:t> FreeBSD</a:t>
            </a:r>
            <a:r>
              <a:rPr lang="ru-RU" sz="1800" dirty="0"/>
              <a:t>)</a:t>
            </a:r>
          </a:p>
          <a:p>
            <a:r>
              <a:rPr lang="ru-RU" sz="1800" dirty="0"/>
              <a:t>Поддержка почтовых серверов </a:t>
            </a:r>
            <a:r>
              <a:rPr lang="en-US" sz="1800" dirty="0"/>
              <a:t>Postfix, </a:t>
            </a:r>
            <a:r>
              <a:rPr lang="en-US" sz="1800" dirty="0" err="1"/>
              <a:t>Sendmail</a:t>
            </a:r>
            <a:r>
              <a:rPr lang="en-US" sz="1800" dirty="0"/>
              <a:t>, </a:t>
            </a:r>
            <a:r>
              <a:rPr lang="en-US" sz="1800" dirty="0" err="1"/>
              <a:t>CommuniGate</a:t>
            </a:r>
            <a:r>
              <a:rPr lang="ru-RU" sz="1800" dirty="0"/>
              <a:t> </a:t>
            </a:r>
            <a:r>
              <a:rPr lang="en-US" sz="1800" dirty="0"/>
              <a:t>Pro, </a:t>
            </a:r>
            <a:r>
              <a:rPr lang="en-US" sz="1800" dirty="0" err="1"/>
              <a:t>Qmail</a:t>
            </a:r>
            <a:r>
              <a:rPr lang="en-US" sz="1800" dirty="0"/>
              <a:t>,  Exim, VMware ZIMBRA </a:t>
            </a:r>
            <a:r>
              <a:rPr lang="ru-RU" sz="1800" dirty="0"/>
              <a:t>и</a:t>
            </a:r>
            <a:r>
              <a:rPr lang="en-US" sz="1800" dirty="0"/>
              <a:t> ZCP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7" name="Picture 2" descr="F:\!02_Проекты - презентации\Касперский\Касперский 2010 октябрь\дизайн\korob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658855" y="5736631"/>
            <a:ext cx="743320" cy="788713"/>
          </a:xfrm>
          <a:prstGeom prst="rect">
            <a:avLst/>
          </a:prstGeom>
          <a:noFill/>
        </p:spPr>
      </p:pic>
      <p:pic>
        <p:nvPicPr>
          <p:cNvPr id="8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132" y="5636507"/>
            <a:ext cx="860616" cy="6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ftp_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873663" y="3310418"/>
            <a:ext cx="1030714" cy="62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760" y="4511152"/>
            <a:ext cx="892681" cy="625545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47"/>
          <p:cNvCxnSpPr/>
          <p:nvPr/>
        </p:nvCxnSpPr>
        <p:spPr>
          <a:xfrm>
            <a:off x="4467329" y="4842324"/>
            <a:ext cx="1681968" cy="0"/>
          </a:xfrm>
          <a:prstGeom prst="line">
            <a:avLst/>
          </a:prstGeom>
          <a:ln w="57150" cap="rnd" cmpd="sng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!02_Проекты - презентации\Касперский\Касперский 2010 октябрь\материалы\Графика\icons_png_small\59_File_Server.pn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3411202" y="4007840"/>
            <a:ext cx="1103899" cy="1627973"/>
          </a:xfrm>
          <a:prstGeom prst="rect">
            <a:avLst/>
          </a:prstGeom>
          <a:noFill/>
        </p:spPr>
      </p:pic>
      <p:pic>
        <p:nvPicPr>
          <p:cNvPr id="15" name="Picture 5" descr="F:\!02_Проекты - презентации\Касперский\Касперский 2010 октябрь\материалы\Графика\icons_png_small\MS_Exchange_Hub_Rol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52647" y="5133599"/>
            <a:ext cx="223754" cy="241419"/>
          </a:xfrm>
          <a:prstGeom prst="rect">
            <a:avLst/>
          </a:prstGeom>
          <a:noFill/>
        </p:spPr>
      </p:pic>
      <p:pic>
        <p:nvPicPr>
          <p:cNvPr id="16" name="Picture 3" descr="F:\!02_Проекты - презентации\Касперский\Касперский 2010 октябрь\дизайн\korob01.png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3660441" y="5906219"/>
            <a:ext cx="598497" cy="612679"/>
          </a:xfrm>
          <a:prstGeom prst="rect">
            <a:avLst/>
          </a:prstGeom>
          <a:noFill/>
        </p:spPr>
      </p:pic>
      <p:pic>
        <p:nvPicPr>
          <p:cNvPr id="17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1997638" y="4190782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OK"/>
          <p:cNvPicPr>
            <a:picLocks noChangeAspect="1" noChangeArrowheads="1"/>
          </p:cNvPicPr>
          <p:nvPr/>
        </p:nvPicPr>
        <p:blipFill>
          <a:blip r:embed="rId12" cstate="screen"/>
          <a:stretch>
            <a:fillRect/>
          </a:stretch>
        </p:blipFill>
        <p:spPr bwMode="auto">
          <a:xfrm>
            <a:off x="2001494" y="4301920"/>
            <a:ext cx="433266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1997638" y="4927056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2" descr="VIRUS2"/>
          <p:cNvPicPr>
            <a:picLocks noChangeAspect="1" noChangeArrowheads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>
            <a:off x="2006254" y="5042987"/>
            <a:ext cx="427140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3822645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5" descr="SPAM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924796" y="3932491"/>
            <a:ext cx="434044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4558919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OK"/>
          <p:cNvPicPr>
            <a:picLocks noChangeAspect="1" noChangeArrowheads="1"/>
          </p:cNvPicPr>
          <p:nvPr/>
        </p:nvPicPr>
        <p:blipFill>
          <a:blip r:embed="rId12" cstate="screen"/>
          <a:stretch>
            <a:fillRect/>
          </a:stretch>
        </p:blipFill>
        <p:spPr bwMode="auto">
          <a:xfrm>
            <a:off x="914728" y="4670057"/>
            <a:ext cx="433266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3" descr="konvert_1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910872" y="5295193"/>
            <a:ext cx="850357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5" descr="SPAM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924796" y="5405039"/>
            <a:ext cx="434044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40"/>
          <p:cNvCxnSpPr/>
          <p:nvPr/>
        </p:nvCxnSpPr>
        <p:spPr>
          <a:xfrm>
            <a:off x="3699602" y="3505458"/>
            <a:ext cx="0" cy="427033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41"/>
          <p:cNvCxnSpPr/>
          <p:nvPr/>
        </p:nvCxnSpPr>
        <p:spPr>
          <a:xfrm>
            <a:off x="3891264" y="3468698"/>
            <a:ext cx="0" cy="410494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20" y="2700965"/>
            <a:ext cx="1319509" cy="792352"/>
          </a:xfrm>
          <a:prstGeom prst="rect">
            <a:avLst/>
          </a:prstGeom>
        </p:spPr>
      </p:pic>
      <p:pic>
        <p:nvPicPr>
          <p:cNvPr id="44" name="Picture 42"/>
          <p:cNvPicPr>
            <a:picLocks noChangeAspect="1" noChangeArrowheads="1"/>
          </p:cNvPicPr>
          <p:nvPr/>
        </p:nvPicPr>
        <p:blipFill>
          <a:blip r:embed="rId16" cstate="print"/>
          <a:srcRect l="40536" t="31815" r="39392" b="32712"/>
          <a:stretch>
            <a:fillRect/>
          </a:stretch>
        </p:blipFill>
        <p:spPr bwMode="auto">
          <a:xfrm>
            <a:off x="-396552" y="2952528"/>
            <a:ext cx="1620152" cy="35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1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Kaspersky Security </a:t>
            </a:r>
            <a:r>
              <a:rPr lang="ru-RU" dirty="0"/>
              <a:t>для </a:t>
            </a:r>
            <a:r>
              <a:rPr lang="en-US" dirty="0"/>
              <a:t>Linux Mail </a:t>
            </a:r>
            <a:r>
              <a:rPr lang="en-US" dirty="0" smtClean="0"/>
              <a:t>Server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Возможности интеграции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66400" y="980728"/>
            <a:ext cx="8614800" cy="54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Поддерживаемые почтовые системы</a:t>
            </a:r>
            <a:endParaRPr lang="en-US" dirty="0"/>
          </a:p>
          <a:p>
            <a:pPr lvl="1"/>
            <a:r>
              <a:rPr lang="en-US" sz="2000" dirty="0"/>
              <a:t>Postfix, </a:t>
            </a:r>
            <a:r>
              <a:rPr lang="en-US" sz="2000" dirty="0" err="1"/>
              <a:t>Sendmail</a:t>
            </a:r>
            <a:r>
              <a:rPr lang="en-US" sz="2000" dirty="0"/>
              <a:t>, Exim, </a:t>
            </a:r>
            <a:r>
              <a:rPr lang="en-US" sz="2000" dirty="0" err="1"/>
              <a:t>Q</a:t>
            </a:r>
            <a:r>
              <a:rPr lang="en-US" sz="2000" dirty="0" err="1" smtClean="0"/>
              <a:t>mail</a:t>
            </a:r>
            <a:r>
              <a:rPr lang="en-US" sz="2000" dirty="0"/>
              <a:t>, </a:t>
            </a:r>
            <a:r>
              <a:rPr lang="en-US" sz="2000" dirty="0" err="1" smtClean="0"/>
              <a:t>CommuniGate</a:t>
            </a:r>
            <a:r>
              <a:rPr lang="en-US" sz="2000" dirty="0" smtClean="0"/>
              <a:t> Pro</a:t>
            </a:r>
            <a:endParaRPr lang="en-US" sz="2000" dirty="0"/>
          </a:p>
          <a:p>
            <a:pPr lvl="1"/>
            <a:r>
              <a:rPr lang="en-US" sz="2000" dirty="0" smtClean="0"/>
              <a:t>VM</a:t>
            </a:r>
            <a:r>
              <a:rPr lang="en-US" sz="2000" dirty="0"/>
              <a:t>w</a:t>
            </a:r>
            <a:r>
              <a:rPr lang="en-US" sz="2000" dirty="0" smtClean="0"/>
              <a:t>are ZIMBRA </a:t>
            </a:r>
            <a:r>
              <a:rPr lang="ru-RU" sz="2000" dirty="0" smtClean="0"/>
              <a:t>и</a:t>
            </a:r>
            <a:r>
              <a:rPr lang="en-US" sz="2000" dirty="0" smtClean="0"/>
              <a:t> ZCP</a:t>
            </a:r>
            <a:br>
              <a:rPr lang="en-US" sz="2000" dirty="0" smtClean="0"/>
            </a:br>
            <a:endParaRPr lang="en-US" sz="2000" dirty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Методы интеграции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err="1" smtClean="0"/>
              <a:t>Milter</a:t>
            </a:r>
            <a:r>
              <a:rPr lang="en-US" sz="2000" dirty="0" smtClean="0"/>
              <a:t> API, SMTP Proxy, </a:t>
            </a:r>
            <a:r>
              <a:rPr lang="en-US" sz="2000" dirty="0" err="1" smtClean="0"/>
              <a:t>AMaViS</a:t>
            </a:r>
            <a:r>
              <a:rPr lang="en-US" sz="2000" dirty="0"/>
              <a:t> </a:t>
            </a:r>
            <a:r>
              <a:rPr lang="ru-RU" sz="2000" dirty="0" smtClean="0"/>
              <a:t>или</a:t>
            </a:r>
            <a:r>
              <a:rPr lang="en-US" sz="2000" dirty="0" smtClean="0"/>
              <a:t> </a:t>
            </a:r>
            <a:r>
              <a:rPr lang="ru-RU" sz="2000" dirty="0" smtClean="0"/>
              <a:t>файловый сканер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Схемы развертывания:</a:t>
            </a:r>
            <a:endParaRPr lang="en-US" dirty="0" smtClean="0"/>
          </a:p>
          <a:p>
            <a:pPr lvl="1"/>
            <a:r>
              <a:rPr lang="ru-RU" dirty="0" smtClean="0"/>
              <a:t>В качестве шлюза перед серверами</a:t>
            </a:r>
            <a:r>
              <a:rPr lang="en-US" dirty="0" smtClean="0"/>
              <a:t> Microsoft Exchange </a:t>
            </a:r>
            <a:r>
              <a:rPr lang="ru-RU" dirty="0" smtClean="0"/>
              <a:t>или </a:t>
            </a:r>
            <a:r>
              <a:rPr lang="en-US" dirty="0" smtClean="0"/>
              <a:t>IBM Lotus Domino</a:t>
            </a:r>
          </a:p>
          <a:p>
            <a:pPr lvl="2"/>
            <a:r>
              <a:rPr lang="ru-RU" sz="2000" dirty="0" smtClean="0"/>
              <a:t>Снижение нагрузки на серверы совместной работы</a:t>
            </a:r>
          </a:p>
          <a:p>
            <a:pPr lvl="2"/>
            <a:r>
              <a:rPr lang="ru-RU" sz="2000" dirty="0" smtClean="0"/>
              <a:t>Повышение общего уровня защиты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ru-RU" dirty="0" smtClean="0"/>
              <a:t>В качестве антивируса и анти-спама для существующих почтовых систем</a:t>
            </a:r>
            <a:endParaRPr lang="en-US" dirty="0" smtClean="0"/>
          </a:p>
          <a:p>
            <a:pPr lvl="2"/>
            <a:r>
              <a:rPr lang="ru-RU" sz="2000" dirty="0" smtClean="0"/>
              <a:t>Всесторонняя антивирусная защита и защита от спама всей почтовой инфраструктуры компании</a:t>
            </a:r>
            <a:endParaRPr lang="en-US" sz="2000" dirty="0" smtClean="0"/>
          </a:p>
          <a:p>
            <a:pPr lvl="2"/>
            <a:endParaRPr lang="en-US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Kaspersky Security </a:t>
            </a:r>
            <a:r>
              <a:rPr lang="ru-RU" sz="2800" dirty="0"/>
              <a:t>для </a:t>
            </a:r>
            <a:r>
              <a:rPr lang="en-US" sz="2800" dirty="0"/>
              <a:t>Linux Mail </a:t>
            </a:r>
            <a:r>
              <a:rPr lang="en-US" sz="2800" dirty="0" smtClean="0"/>
              <a:t>Server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Функциональные возможности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1341438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3A9C7E"/>
          </a:solidFill>
          <a:ln w="12700">
            <a:solidFill>
              <a:srgbClr val="006D5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Защита от спама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3003545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Защита от вредоносного ПО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4665652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Фильтрация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6189" y="1341438"/>
            <a:ext cx="5982524" cy="4824412"/>
          </a:xfrm>
          <a:prstGeom prst="roundRect">
            <a:avLst>
              <a:gd name="adj" fmla="val 1523"/>
            </a:avLst>
          </a:prstGeom>
          <a:solidFill>
            <a:schemeClr val="bg1"/>
          </a:solidFill>
          <a:ln w="28575">
            <a:solidFill>
              <a:srgbClr val="3A9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36000" bIns="0" rtlCol="0" anchor="ctr" anchorCtr="0"/>
          <a:lstStyle/>
          <a:p>
            <a:pPr marL="0" lvl="1" fontAlgn="auto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Интеграция с облаком:</a:t>
            </a:r>
            <a:endParaRPr lang="en-US" sz="2400" dirty="0" smtClean="0">
              <a:solidFill>
                <a:srgbClr val="404040"/>
              </a:solidFill>
            </a:endParaRP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>
                <a:solidFill>
                  <a:srgbClr val="404040"/>
                </a:solidFill>
              </a:rPr>
              <a:t>Технология </a:t>
            </a:r>
            <a:r>
              <a:rPr lang="en-US" sz="2400" dirty="0">
                <a:solidFill>
                  <a:srgbClr val="404040"/>
                </a:solidFill>
              </a:rPr>
              <a:t>EASUS</a:t>
            </a: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Репутационная фильтрация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defRPr/>
            </a:pPr>
            <a:r>
              <a:rPr lang="ru-RU" sz="2400" dirty="0">
                <a:solidFill>
                  <a:srgbClr val="404040"/>
                </a:solidFill>
              </a:rPr>
              <a:t>Традиционные </a:t>
            </a:r>
            <a:r>
              <a:rPr lang="ru-RU" sz="2400" dirty="0" smtClean="0">
                <a:solidFill>
                  <a:srgbClr val="404040"/>
                </a:solidFill>
              </a:rPr>
              <a:t>методы:</a:t>
            </a:r>
            <a:endParaRPr lang="en-US" sz="2400" dirty="0">
              <a:solidFill>
                <a:srgbClr val="404040"/>
              </a:solidFill>
            </a:endParaRP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FontTx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Графический анализ</a:t>
            </a:r>
            <a:endParaRPr lang="en-US" sz="2400" dirty="0" smtClean="0">
              <a:solidFill>
                <a:srgbClr val="404040"/>
              </a:solidFill>
            </a:endParaRP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DNSBL</a:t>
            </a:r>
            <a:r>
              <a:rPr lang="ru-RU" sz="2400" dirty="0" smtClean="0">
                <a:solidFill>
                  <a:srgbClr val="404040"/>
                </a:solidFill>
              </a:rPr>
              <a:t> и </a:t>
            </a:r>
            <a:r>
              <a:rPr lang="en-US" sz="2400" dirty="0" smtClean="0">
                <a:solidFill>
                  <a:srgbClr val="404040"/>
                </a:solidFill>
              </a:rPr>
              <a:t>SURBL</a:t>
            </a: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FontTx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«Черные» и «белые» списки</a:t>
            </a:r>
          </a:p>
          <a:p>
            <a:pPr marL="723900" lvl="2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FontTx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Эвристический анализ</a:t>
            </a:r>
            <a:endParaRPr lang="en-US" sz="2400" dirty="0" smtClean="0">
              <a:solidFill>
                <a:srgbClr val="404040"/>
              </a:solidFill>
            </a:endParaRPr>
          </a:p>
          <a:p>
            <a:pPr marL="0" lvl="1" fontAlgn="auto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defRPr/>
            </a:pPr>
            <a:endParaRPr lang="en-US" sz="2400" dirty="0" smtClean="0">
              <a:solidFill>
                <a:srgbClr val="40404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264" y="1482297"/>
            <a:ext cx="919384" cy="681661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63" y="3068950"/>
            <a:ext cx="824467" cy="874945"/>
          </a:xfrm>
          <a:prstGeom prst="rect">
            <a:avLst/>
          </a:prstGeom>
          <a:noFill/>
        </p:spPr>
      </p:pic>
      <p:sp>
        <p:nvSpPr>
          <p:cNvPr id="14" name="Пятно 1 14"/>
          <p:cNvSpPr/>
          <p:nvPr/>
        </p:nvSpPr>
        <p:spPr>
          <a:xfrm rot="20380336">
            <a:off x="7306250" y="2380050"/>
            <a:ext cx="813690" cy="862465"/>
          </a:xfrm>
          <a:prstGeom prst="irregularSeal1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b="1" spc="-100" dirty="0" smtClean="0">
                <a:solidFill>
                  <a:schemeClr val="bg1"/>
                </a:solidFill>
              </a:rPr>
              <a:t>New!</a:t>
            </a:r>
            <a:endParaRPr lang="ru-RU" b="1" spc="-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6" y="4725144"/>
            <a:ext cx="1143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54" y="3140968"/>
            <a:ext cx="946663" cy="14163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36247" y="5229200"/>
            <a:ext cx="1656233" cy="581523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Cooper Black" pitchFamily="18" charset="0"/>
              </a:rPr>
              <a:t>TOP 5!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7"/>
          <p:cNvSpPr/>
          <p:nvPr/>
        </p:nvSpPr>
        <p:spPr>
          <a:xfrm>
            <a:off x="395288" y="1341438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3A9C7E"/>
          </a:solidFill>
          <a:ln w="12700">
            <a:solidFill>
              <a:srgbClr val="006D5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Anti-Spam Protection</a:t>
            </a:r>
          </a:p>
        </p:txBody>
      </p:sp>
      <p:sp>
        <p:nvSpPr>
          <p:cNvPr id="17" name="Скругленный прямоугольник 10"/>
          <p:cNvSpPr/>
          <p:nvPr/>
        </p:nvSpPr>
        <p:spPr>
          <a:xfrm>
            <a:off x="395288" y="3003545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Anti-Malware Protection</a:t>
            </a:r>
          </a:p>
        </p:txBody>
      </p:sp>
      <p:sp>
        <p:nvSpPr>
          <p:cNvPr id="21" name="Скругленный прямоугольник 11"/>
          <p:cNvSpPr/>
          <p:nvPr/>
        </p:nvSpPr>
        <p:spPr>
          <a:xfrm>
            <a:off x="395288" y="4665652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Attachment filtering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Kaspersky Security </a:t>
            </a:r>
            <a:r>
              <a:rPr lang="ru-RU" sz="2800" dirty="0"/>
              <a:t>для </a:t>
            </a:r>
            <a:r>
              <a:rPr lang="en-US" sz="2800" dirty="0"/>
              <a:t>Linux Mail Server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Функциональные возможности</a:t>
            </a:r>
            <a:endParaRPr lang="ru-RU" sz="28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1341438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Защита от спама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3003545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3A9C7E"/>
          </a:solidFill>
          <a:ln w="12700">
            <a:solidFill>
              <a:srgbClr val="006D5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/>
                </a:solidFill>
              </a:rPr>
              <a:t>Защита от вредоносного ПО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4665652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Фильтрация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6189" y="1341438"/>
            <a:ext cx="5982524" cy="4824412"/>
          </a:xfrm>
          <a:prstGeom prst="roundRect">
            <a:avLst>
              <a:gd name="adj" fmla="val 1523"/>
            </a:avLst>
          </a:prstGeom>
          <a:solidFill>
            <a:schemeClr val="bg1"/>
          </a:solidFill>
          <a:ln w="28575">
            <a:solidFill>
              <a:srgbClr val="3A9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36000" bIns="0" rtlCol="0" anchor="ctr" anchorCtr="0"/>
          <a:lstStyle/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Новейшее антивирусное ядро</a:t>
            </a:r>
            <a:endParaRPr lang="en-US" sz="2400" dirty="0" smtClean="0">
              <a:solidFill>
                <a:srgbClr val="404040"/>
              </a:solidFill>
            </a:endParaRPr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Технология </a:t>
            </a:r>
            <a:r>
              <a:rPr lang="en-US" sz="2400" dirty="0" smtClean="0">
                <a:solidFill>
                  <a:srgbClr val="404040"/>
                </a:solidFill>
              </a:rPr>
              <a:t>ZETA Shield</a:t>
            </a:r>
            <a:endParaRPr lang="ru-RU" sz="2400" dirty="0" smtClean="0">
              <a:solidFill>
                <a:srgbClr val="404040"/>
              </a:solidFill>
            </a:endParaRPr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Высокая производительность</a:t>
            </a:r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Проверка в режиме реального времени (</a:t>
            </a:r>
            <a:r>
              <a:rPr lang="ru-RU" sz="2400" dirty="0">
                <a:solidFill>
                  <a:srgbClr val="404040"/>
                </a:solidFill>
              </a:rPr>
              <a:t>вкл. упак</a:t>
            </a:r>
            <a:r>
              <a:rPr lang="ru-RU" sz="2400" dirty="0" smtClean="0">
                <a:solidFill>
                  <a:srgbClr val="404040"/>
                </a:solidFill>
              </a:rPr>
              <a:t>ованные файлы)</a:t>
            </a:r>
            <a:endParaRPr lang="en-US" sz="2400" dirty="0">
              <a:solidFill>
                <a:srgbClr val="404040"/>
              </a:solidFill>
            </a:endParaRP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FontTx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Проверка входящего и исходящего </a:t>
            </a:r>
            <a:r>
              <a:rPr lang="en-US" sz="2400" dirty="0" smtClean="0">
                <a:solidFill>
                  <a:srgbClr val="404040"/>
                </a:solidFill>
              </a:rPr>
              <a:t>SMTP</a:t>
            </a:r>
            <a:r>
              <a:rPr lang="ru-RU" sz="2400" dirty="0" smtClean="0">
                <a:solidFill>
                  <a:srgbClr val="404040"/>
                </a:solidFill>
              </a:rPr>
              <a:t>-трафика</a:t>
            </a:r>
            <a:endParaRPr lang="ru-RU" sz="2400" dirty="0">
              <a:solidFill>
                <a:srgbClr val="404040"/>
              </a:solidFill>
            </a:endParaRPr>
          </a:p>
          <a:p>
            <a:pPr marL="0" lvl="1" fontAlgn="auto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defRPr/>
            </a:pPr>
            <a:r>
              <a:rPr lang="ru-RU" sz="2400" dirty="0">
                <a:solidFill>
                  <a:srgbClr val="404040"/>
                </a:solidFill>
              </a:rPr>
              <a:t>	Непревзойденная защита</a:t>
            </a:r>
            <a:r>
              <a:rPr lang="en-US" sz="2400" dirty="0">
                <a:solidFill>
                  <a:srgbClr val="404040"/>
                </a:solidFill>
              </a:rPr>
              <a:t>!</a:t>
            </a:r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264" y="1482297"/>
            <a:ext cx="919384" cy="681661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63" y="3068950"/>
            <a:ext cx="824467" cy="874945"/>
          </a:xfrm>
          <a:prstGeom prst="rect">
            <a:avLst/>
          </a:prstGeom>
          <a:noFill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144" y="4770570"/>
            <a:ext cx="1058504" cy="91218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4" name="Пятно 1 14"/>
          <p:cNvSpPr/>
          <p:nvPr/>
        </p:nvSpPr>
        <p:spPr>
          <a:xfrm rot="20380336">
            <a:off x="6986698" y="2037175"/>
            <a:ext cx="833623" cy="785291"/>
          </a:xfrm>
          <a:prstGeom prst="irregularSeal1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b="1" spc="-100" dirty="0" smtClean="0">
                <a:solidFill>
                  <a:schemeClr val="bg1"/>
                </a:solidFill>
              </a:rPr>
              <a:t>New!</a:t>
            </a:r>
            <a:endParaRPr lang="ru-RU" b="1" spc="-100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264" y="1482297"/>
            <a:ext cx="919384" cy="681661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63" y="3068950"/>
            <a:ext cx="824467" cy="87494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6" y="4725144"/>
            <a:ext cx="1143000" cy="114300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48058"/>
            <a:ext cx="957858" cy="126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Kaspersky Security </a:t>
            </a:r>
            <a:r>
              <a:rPr lang="ru-RU" sz="2800" dirty="0"/>
              <a:t>для </a:t>
            </a:r>
            <a:r>
              <a:rPr lang="en-US" sz="2800" dirty="0"/>
              <a:t>Linux Mail Server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Функциональные возможности</a:t>
            </a:r>
            <a:endParaRPr lang="ru-RU" sz="28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1341438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Защита от спама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3003545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C9D5CF"/>
          </a:solidFill>
          <a:ln w="12700">
            <a:solidFill>
              <a:srgbClr val="006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Защита от вредоносного ПО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4665652"/>
            <a:ext cx="2605076" cy="1500198"/>
          </a:xfrm>
          <a:prstGeom prst="roundRect">
            <a:avLst>
              <a:gd name="adj" fmla="val 4902"/>
            </a:avLst>
          </a:prstGeom>
          <a:solidFill>
            <a:srgbClr val="3A9C7E"/>
          </a:solidFill>
          <a:ln w="12700">
            <a:solidFill>
              <a:srgbClr val="006D5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ctr">
              <a:lnSpc>
                <a:spcPct val="80000"/>
              </a:lnSpc>
              <a:spcAft>
                <a:spcPts val="900"/>
              </a:spcAft>
              <a:buClr>
                <a:srgbClr val="095D3B"/>
              </a:buClr>
            </a:pPr>
            <a:r>
              <a:rPr lang="ru-RU" b="1" dirty="0" smtClean="0">
                <a:solidFill>
                  <a:schemeClr val="bg1"/>
                </a:solidFill>
              </a:rPr>
              <a:t>Фильтрация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6189" y="1341438"/>
            <a:ext cx="5982524" cy="4824412"/>
          </a:xfrm>
          <a:prstGeom prst="roundRect">
            <a:avLst>
              <a:gd name="adj" fmla="val 1523"/>
            </a:avLst>
          </a:prstGeom>
          <a:solidFill>
            <a:schemeClr val="bg1"/>
          </a:solidFill>
          <a:ln w="28575">
            <a:solidFill>
              <a:srgbClr val="3A9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36000" bIns="0" rtlCol="0" anchor="ctr" anchorCtr="0"/>
          <a:lstStyle/>
          <a:p>
            <a:pPr marL="0" lvl="1">
              <a:spcAft>
                <a:spcPts val="600"/>
              </a:spcAft>
              <a:buClr>
                <a:srgbClr val="006D55"/>
              </a:buClr>
              <a:defRPr/>
            </a:pPr>
            <a:r>
              <a:rPr lang="en-US" sz="2000" b="1" dirty="0">
                <a:solidFill>
                  <a:srgbClr val="404040"/>
                </a:solidFill>
              </a:rPr>
              <a:t>Format Recognizer</a:t>
            </a:r>
            <a:endParaRPr lang="ru-RU" sz="2000" b="1" dirty="0">
              <a:solidFill>
                <a:srgbClr val="404040"/>
              </a:solidFill>
            </a:endParaRPr>
          </a:p>
          <a:p>
            <a:pPr marL="266700" lvl="1" indent="-266700"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000" dirty="0">
                <a:solidFill>
                  <a:srgbClr val="404040"/>
                </a:solidFill>
              </a:rPr>
              <a:t>Распознавание настоящего формата </a:t>
            </a:r>
            <a:r>
              <a:rPr lang="ru-RU" sz="2000" dirty="0" smtClean="0">
                <a:solidFill>
                  <a:srgbClr val="404040"/>
                </a:solidFill>
              </a:rPr>
              <a:t>файла </a:t>
            </a:r>
            <a:r>
              <a:rPr lang="ru-RU" sz="2000" dirty="0">
                <a:solidFill>
                  <a:srgbClr val="404040"/>
                </a:solidFill>
              </a:rPr>
              <a:t>независимо от заявленного </a:t>
            </a:r>
            <a:r>
              <a:rPr lang="ru-RU" sz="2000" dirty="0" smtClean="0">
                <a:solidFill>
                  <a:srgbClr val="404040"/>
                </a:solidFill>
              </a:rPr>
              <a:t>разрешения</a:t>
            </a:r>
          </a:p>
          <a:p>
            <a:pPr marL="266700" lvl="1" indent="-266700"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Мониторинг пользовательской активности</a:t>
            </a:r>
            <a:endParaRPr lang="en-US" sz="2000" dirty="0">
              <a:solidFill>
                <a:srgbClr val="404040"/>
              </a:solidFill>
            </a:endParaRPr>
          </a:p>
          <a:p>
            <a:pPr marL="266700" lvl="1" indent="-266700"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Фильтрация и блокирование сообщений с </a:t>
            </a:r>
            <a:r>
              <a:rPr lang="ru-RU" sz="2000" dirty="0">
                <a:solidFill>
                  <a:srgbClr val="404040"/>
                </a:solidFill>
              </a:rPr>
              <a:t>нежелательными в</a:t>
            </a:r>
            <a:r>
              <a:rPr lang="ru-RU" sz="2000" dirty="0" smtClean="0">
                <a:solidFill>
                  <a:srgbClr val="404040"/>
                </a:solidFill>
              </a:rPr>
              <a:t>ложениями</a:t>
            </a:r>
            <a:endParaRPr lang="en-US" sz="2000" dirty="0" smtClean="0">
              <a:solidFill>
                <a:srgbClr val="404040"/>
              </a:solidFill>
            </a:endParaRPr>
          </a:p>
          <a:p>
            <a:pPr marL="800100" lvl="2" indent="-34290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 имени</a:t>
            </a:r>
            <a:endParaRPr lang="ru-RU" sz="2000" dirty="0">
              <a:solidFill>
                <a:srgbClr val="404040"/>
              </a:solidFill>
            </a:endParaRPr>
          </a:p>
          <a:p>
            <a:pPr marL="800100" lvl="2" indent="-34290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 расширению</a:t>
            </a:r>
            <a:endParaRPr lang="en-US" sz="2000" dirty="0" smtClean="0">
              <a:solidFill>
                <a:srgbClr val="404040"/>
              </a:solidFill>
            </a:endParaRPr>
          </a:p>
          <a:p>
            <a:pPr marL="800100" lvl="2" indent="-34290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 размеру</a:t>
            </a:r>
            <a:endParaRPr lang="ru-RU" sz="2400" dirty="0">
              <a:solidFill>
                <a:srgbClr val="404040"/>
              </a:solidFill>
            </a:endParaRPr>
          </a:p>
          <a:p>
            <a:pPr marL="266700" lvl="1" indent="-266700"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Помещение заблокированных сообщений на карантин</a:t>
            </a:r>
          </a:p>
          <a:p>
            <a:pPr marL="266700" lvl="1" indent="-266700">
              <a:spcAft>
                <a:spcPts val="600"/>
              </a:spcAft>
              <a:buClr>
                <a:srgbClr val="006D55"/>
              </a:buClr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404040"/>
                </a:solidFill>
              </a:rPr>
              <a:t>Уведомление администратора</a:t>
            </a:r>
            <a:endParaRPr lang="en-US" sz="2000" dirty="0">
              <a:solidFill>
                <a:srgbClr val="40404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264" y="1482297"/>
            <a:ext cx="919384" cy="681661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63" y="3068950"/>
            <a:ext cx="824467" cy="874945"/>
          </a:xfrm>
          <a:prstGeom prst="rect">
            <a:avLst/>
          </a:prstGeom>
          <a:noFill/>
        </p:spPr>
      </p:pic>
      <p:sp>
        <p:nvSpPr>
          <p:cNvPr id="20" name="Пятно 1 14"/>
          <p:cNvSpPr/>
          <p:nvPr/>
        </p:nvSpPr>
        <p:spPr>
          <a:xfrm rot="20380336">
            <a:off x="5415281" y="1453056"/>
            <a:ext cx="807814" cy="854115"/>
          </a:xfrm>
          <a:prstGeom prst="irregularSeal1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b="1" spc="-100" dirty="0" smtClean="0">
                <a:solidFill>
                  <a:schemeClr val="bg1"/>
                </a:solidFill>
              </a:rPr>
              <a:t>New!</a:t>
            </a:r>
            <a:endParaRPr lang="ru-RU" b="1" spc="-1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Сервис принудительного обновления баз анти-спама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Технология </a:t>
            </a:r>
            <a:r>
              <a:rPr lang="en-US" sz="2800" dirty="0" smtClean="0"/>
              <a:t>EASUS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07317955"/>
              </p:ext>
            </p:extLst>
          </p:nvPr>
        </p:nvGraphicFramePr>
        <p:xfrm>
          <a:off x="179512" y="908720"/>
          <a:ext cx="8613775" cy="512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179512" y="1772816"/>
            <a:ext cx="2088232" cy="42484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267744" y="1916832"/>
            <a:ext cx="5400600" cy="12241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/>
          <a:p>
            <a:pPr algn="ctr">
              <a:spcAft>
                <a:spcPts val="1000"/>
              </a:spcAft>
            </a:pPr>
            <a:r>
              <a:rPr lang="ru-RU" sz="2400" dirty="0"/>
              <a:t>Половина спам-сообщений </a:t>
            </a:r>
            <a:r>
              <a:rPr lang="ru-RU" sz="2400" dirty="0" smtClean="0"/>
              <a:t>распространяются в первые 10 минут атаки</a:t>
            </a:r>
            <a:endParaRPr lang="en-US" sz="2400" dirty="0" smtClean="0"/>
          </a:p>
          <a:p>
            <a:pPr marL="273050" indent="-273050">
              <a:spcAft>
                <a:spcPts val="1000"/>
              </a:spcAft>
              <a:buBlip>
                <a:blip r:embed="rId4"/>
              </a:buBlip>
            </a:pPr>
            <a:endParaRPr lang="en-US" sz="2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1763688" y="2924944"/>
            <a:ext cx="62646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marL="273050" indent="-273050" algn="ctr">
              <a:spcAft>
                <a:spcPts val="1000"/>
              </a:spcAft>
            </a:pPr>
            <a:r>
              <a:rPr lang="ru-RU" sz="2000" dirty="0" smtClean="0"/>
              <a:t>Технология </a:t>
            </a:r>
            <a:r>
              <a:rPr lang="en-US" sz="2000" dirty="0" smtClean="0"/>
              <a:t>EASUS </a:t>
            </a:r>
            <a:r>
              <a:rPr lang="ru-RU" sz="2000" dirty="0" smtClean="0"/>
              <a:t>позволяет сократить период между обновлениями, доставляя их с помощью </a:t>
            </a:r>
            <a:r>
              <a:rPr lang="en-US" sz="2000" dirty="0" smtClean="0"/>
              <a:t>push-</a:t>
            </a:r>
            <a:r>
              <a:rPr lang="ru-RU" sz="2000" dirty="0" smtClean="0"/>
              <a:t>технологии непосредственно из облака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143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Работа анти-спама</a:t>
            </a:r>
            <a:endParaRPr lang="en-US" sz="2800" dirty="0">
              <a:latin typeface="+mn-lt"/>
            </a:endParaRPr>
          </a:p>
        </p:txBody>
      </p:sp>
      <p:grpSp>
        <p:nvGrpSpPr>
          <p:cNvPr id="8" name="Group 224"/>
          <p:cNvGrpSpPr>
            <a:grpSpLocks/>
          </p:cNvGrpSpPr>
          <p:nvPr/>
        </p:nvGrpSpPr>
        <p:grpSpPr bwMode="auto">
          <a:xfrm>
            <a:off x="6108378" y="3051969"/>
            <a:ext cx="2470150" cy="1612900"/>
            <a:chOff x="4091" y="1729"/>
            <a:chExt cx="1556" cy="1016"/>
          </a:xfrm>
        </p:grpSpPr>
        <p:sp>
          <p:nvSpPr>
            <p:cNvPr id="9" name="TextBox 8"/>
            <p:cNvSpPr txBox="1"/>
            <p:nvPr/>
          </p:nvSpPr>
          <p:spPr>
            <a:xfrm>
              <a:off x="4105" y="1729"/>
              <a:ext cx="1542" cy="318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180975" indent="-180975"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ftp-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обновление 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(99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,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5</a:t>
              </a:r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%)</a:t>
              </a: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0" name="Прямая со стрелкой 11"/>
            <p:cNvCxnSpPr/>
            <p:nvPr/>
          </p:nvCxnSpPr>
          <p:spPr>
            <a:xfrm>
              <a:off x="4091" y="1964"/>
              <a:ext cx="1096" cy="2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2"/>
            <p:cNvCxnSpPr/>
            <p:nvPr/>
          </p:nvCxnSpPr>
          <p:spPr>
            <a:xfrm rot="5400000" flipH="1" flipV="1">
              <a:off x="3705" y="2345"/>
              <a:ext cx="790" cy="1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25"/>
          <p:cNvGrpSpPr>
            <a:grpSpLocks/>
          </p:cNvGrpSpPr>
          <p:nvPr/>
        </p:nvGrpSpPr>
        <p:grpSpPr bwMode="auto">
          <a:xfrm>
            <a:off x="3995936" y="2031207"/>
            <a:ext cx="2974975" cy="2641600"/>
            <a:chOff x="3313" y="1461"/>
            <a:chExt cx="1874" cy="1284"/>
          </a:xfrm>
        </p:grpSpPr>
        <p:cxnSp>
          <p:nvCxnSpPr>
            <p:cNvPr id="13" name="Прямая со стрелкой 13"/>
            <p:cNvCxnSpPr/>
            <p:nvPr/>
          </p:nvCxnSpPr>
          <p:spPr>
            <a:xfrm>
              <a:off x="3313" y="1645"/>
              <a:ext cx="1874" cy="5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4"/>
            <p:cNvCxnSpPr/>
            <p:nvPr/>
          </p:nvCxnSpPr>
          <p:spPr>
            <a:xfrm rot="5400000" flipH="1" flipV="1">
              <a:off x="2786" y="2197"/>
              <a:ext cx="1091" cy="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15" y="1461"/>
              <a:ext cx="1633" cy="317"/>
            </a:xfrm>
            <a:prstGeom prst="rect">
              <a:avLst/>
            </a:prstGeom>
          </p:spPr>
          <p:txBody>
            <a:bodyPr/>
            <a:lstStyle/>
            <a:p>
              <a:pPr marL="180975" indent="-18097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dirty="0" smtClean="0"/>
                <a:t>EASUS </a:t>
              </a:r>
              <a:r>
                <a:rPr lang="en-US" sz="2000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(99</a:t>
              </a:r>
              <a:r>
                <a:rPr lang="ru-RU" sz="2000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,</a:t>
              </a:r>
              <a:r>
                <a:rPr lang="en-US" sz="2000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7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%)</a:t>
              </a:r>
              <a:endParaRPr lang="ru-RU" sz="2000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6" name="Group 227"/>
          <p:cNvGrpSpPr>
            <a:grpSpLocks/>
          </p:cNvGrpSpPr>
          <p:nvPr/>
        </p:nvGrpSpPr>
        <p:grpSpPr bwMode="auto">
          <a:xfrm>
            <a:off x="1809885" y="1124744"/>
            <a:ext cx="6002475" cy="3540125"/>
            <a:chOff x="1701" y="730"/>
            <a:chExt cx="3684" cy="2015"/>
          </a:xfrm>
        </p:grpSpPr>
        <p:cxnSp>
          <p:nvCxnSpPr>
            <p:cNvPr id="17" name="Прямая со стрелкой 18"/>
            <p:cNvCxnSpPr/>
            <p:nvPr/>
          </p:nvCxnSpPr>
          <p:spPr>
            <a:xfrm rot="5400000" flipH="1" flipV="1">
              <a:off x="810" y="1845"/>
              <a:ext cx="1800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9"/>
            <p:cNvCxnSpPr/>
            <p:nvPr/>
          </p:nvCxnSpPr>
          <p:spPr>
            <a:xfrm flipH="1">
              <a:off x="1701" y="958"/>
              <a:ext cx="3491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  <a:lumOff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10" y="730"/>
              <a:ext cx="3275" cy="227"/>
            </a:xfrm>
            <a:prstGeom prst="rect">
              <a:avLst/>
            </a:prstGeom>
          </p:spPr>
          <p:txBody>
            <a:bodyPr/>
            <a:lstStyle/>
            <a:p>
              <a:pPr marL="180975" indent="-180975"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Репутационная фильтрация</a:t>
              </a:r>
              <a:endPara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  <a:p>
              <a:pPr marL="180975" indent="-180975"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20" name="Прямая со стрелкой 22"/>
          <p:cNvCxnSpPr/>
          <p:nvPr/>
        </p:nvCxnSpPr>
        <p:spPr>
          <a:xfrm flipV="1">
            <a:off x="323528" y="4653757"/>
            <a:ext cx="7678737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31"/>
          <p:cNvGrpSpPr>
            <a:grpSpLocks/>
          </p:cNvGrpSpPr>
          <p:nvPr/>
        </p:nvGrpSpPr>
        <p:grpSpPr bwMode="auto">
          <a:xfrm>
            <a:off x="6038790" y="4698206"/>
            <a:ext cx="1773570" cy="962502"/>
            <a:chOff x="4031" y="2766"/>
            <a:chExt cx="985" cy="754"/>
          </a:xfrm>
        </p:grpSpPr>
        <p:cxnSp>
          <p:nvCxnSpPr>
            <p:cNvPr id="28" name="Прямая соединительная линия 9"/>
            <p:cNvCxnSpPr/>
            <p:nvPr/>
          </p:nvCxnSpPr>
          <p:spPr>
            <a:xfrm rot="5400000" flipH="1" flipV="1">
              <a:off x="3969" y="2857"/>
              <a:ext cx="18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4031" y="2964"/>
              <a:ext cx="985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ru-RU" sz="1400" dirty="0" smtClean="0">
                  <a:solidFill>
                    <a:srgbClr val="266439"/>
                  </a:solidFill>
                  <a:cs typeface="Arial" pitchFamily="34" charset="0"/>
                </a:rPr>
                <a:t>Базы анти-спама обновлены</a:t>
              </a:r>
              <a:endParaRPr lang="ru-RU" sz="14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30"/>
          <p:cNvGrpSpPr>
            <a:grpSpLocks/>
          </p:cNvGrpSpPr>
          <p:nvPr/>
        </p:nvGrpSpPr>
        <p:grpSpPr bwMode="auto">
          <a:xfrm>
            <a:off x="4185915" y="4698207"/>
            <a:ext cx="1649413" cy="1179512"/>
            <a:chOff x="2880" y="2766"/>
            <a:chExt cx="900" cy="924"/>
          </a:xfrm>
        </p:grpSpPr>
        <p:sp>
          <p:nvSpPr>
            <p:cNvPr id="31" name="TextBox 26"/>
            <p:cNvSpPr txBox="1">
              <a:spLocks noChangeArrowheads="1"/>
            </p:cNvSpPr>
            <p:nvPr/>
          </p:nvSpPr>
          <p:spPr bwMode="auto">
            <a:xfrm>
              <a:off x="2880" y="2964"/>
              <a:ext cx="900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ru-RU" sz="1400" dirty="0" smtClean="0">
                  <a:solidFill>
                    <a:srgbClr val="266439"/>
                  </a:solidFill>
                  <a:cs typeface="Arial" pitchFamily="34" charset="0"/>
                </a:rPr>
                <a:t>Образцы спама обработаны специалистами</a:t>
              </a:r>
              <a:endParaRPr lang="ru-RU" sz="1400" dirty="0">
                <a:solidFill>
                  <a:srgbClr val="266439"/>
                </a:solidFill>
                <a:cs typeface="Arial" pitchFamily="34" charset="0"/>
              </a:endParaRPr>
            </a:p>
          </p:txBody>
        </p:sp>
        <p:cxnSp>
          <p:nvCxnSpPr>
            <p:cNvPr id="32" name="Прямая соединительная линия 28"/>
            <p:cNvCxnSpPr/>
            <p:nvPr/>
          </p:nvCxnSpPr>
          <p:spPr>
            <a:xfrm rot="5400000" flipH="1" flipV="1">
              <a:off x="3197" y="2857"/>
              <a:ext cx="18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229"/>
          <p:cNvGrpSpPr>
            <a:grpSpLocks/>
          </p:cNvGrpSpPr>
          <p:nvPr/>
        </p:nvGrpSpPr>
        <p:grpSpPr bwMode="auto">
          <a:xfrm>
            <a:off x="2555776" y="4698207"/>
            <a:ext cx="1606189" cy="1466731"/>
            <a:chOff x="1882" y="2766"/>
            <a:chExt cx="861" cy="1149"/>
          </a:xfrm>
        </p:grpSpPr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1882" y="2964"/>
              <a:ext cx="861" cy="9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ru-RU" sz="1400" dirty="0" smtClean="0">
                  <a:solidFill>
                    <a:srgbClr val="266439"/>
                  </a:solidFill>
                  <a:cs typeface="Arial" pitchFamily="34" charset="0"/>
                </a:rPr>
                <a:t>Подозрительное письмо помещено в карантин</a:t>
              </a:r>
              <a:endParaRPr lang="ru-RU" sz="1400" dirty="0">
                <a:solidFill>
                  <a:srgbClr val="266439"/>
                </a:solidFill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29"/>
            <p:cNvCxnSpPr/>
            <p:nvPr/>
          </p:nvCxnSpPr>
          <p:spPr>
            <a:xfrm rot="5400000" flipH="1" flipV="1">
              <a:off x="1837" y="2857"/>
              <a:ext cx="18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228"/>
          <p:cNvGrpSpPr>
            <a:grpSpLocks/>
          </p:cNvGrpSpPr>
          <p:nvPr/>
        </p:nvGrpSpPr>
        <p:grpSpPr bwMode="auto">
          <a:xfrm>
            <a:off x="945828" y="4698207"/>
            <a:ext cx="1412875" cy="963041"/>
            <a:chOff x="839" y="2766"/>
            <a:chExt cx="771" cy="924"/>
          </a:xfrm>
        </p:grpSpPr>
        <p:sp>
          <p:nvSpPr>
            <p:cNvPr id="37" name="TextBox 36"/>
            <p:cNvSpPr txBox="1"/>
            <p:nvPr/>
          </p:nvSpPr>
          <p:spPr>
            <a:xfrm>
              <a:off x="839" y="2964"/>
              <a:ext cx="771" cy="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/>
            <a:p>
              <a:pPr algn="ctr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Начало спам-эпидемии</a:t>
              </a:r>
              <a:endPara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38" name="Прямая соединительная линия 30"/>
            <p:cNvCxnSpPr/>
            <p:nvPr/>
          </p:nvCxnSpPr>
          <p:spPr>
            <a:xfrm rot="5400000" flipH="1" flipV="1">
              <a:off x="1491" y="2857"/>
              <a:ext cx="18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2" descr="C:\Users\smirnov_e.KL.000\AppData\Local\Microsoft\Windows\Temporary Internet Files\Content.IE5\31LCIIM6\MC900293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78" y="4293394"/>
            <a:ext cx="3032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smirnov_e.KL.000\AppData\Local\Microsoft\Windows\Temporary Internet Files\Content.IE5\31LCIIM6\MC900293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15" y="4312444"/>
            <a:ext cx="3032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42"/>
          <p:cNvGrpSpPr>
            <a:grpSpLocks/>
          </p:cNvGrpSpPr>
          <p:nvPr/>
        </p:nvGrpSpPr>
        <p:grpSpPr bwMode="auto">
          <a:xfrm>
            <a:off x="5698803" y="3809207"/>
            <a:ext cx="287337" cy="431800"/>
            <a:chOff x="2835" y="1570"/>
            <a:chExt cx="181" cy="272"/>
          </a:xfrm>
        </p:grpSpPr>
        <p:grpSp>
          <p:nvGrpSpPr>
            <p:cNvPr id="42" name="Group 87"/>
            <p:cNvGrpSpPr>
              <a:grpSpLocks/>
            </p:cNvGrpSpPr>
            <p:nvPr/>
          </p:nvGrpSpPr>
          <p:grpSpPr bwMode="auto">
            <a:xfrm flipH="1">
              <a:off x="2907" y="1671"/>
              <a:ext cx="68" cy="134"/>
              <a:chOff x="2699" y="1525"/>
              <a:chExt cx="91" cy="272"/>
            </a:xfrm>
          </p:grpSpPr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3" name="Group 90"/>
            <p:cNvGrpSpPr>
              <a:grpSpLocks/>
            </p:cNvGrpSpPr>
            <p:nvPr/>
          </p:nvGrpSpPr>
          <p:grpSpPr bwMode="auto">
            <a:xfrm>
              <a:off x="2865" y="1673"/>
              <a:ext cx="68" cy="133"/>
              <a:chOff x="2699" y="1525"/>
              <a:chExt cx="91" cy="272"/>
            </a:xfrm>
          </p:grpSpPr>
          <p:sp>
            <p:nvSpPr>
              <p:cNvPr id="50" name="AutoShape 9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9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" name="Group 93"/>
            <p:cNvGrpSpPr>
              <a:grpSpLocks/>
            </p:cNvGrpSpPr>
            <p:nvPr/>
          </p:nvGrpSpPr>
          <p:grpSpPr bwMode="auto">
            <a:xfrm>
              <a:off x="2835" y="1665"/>
              <a:ext cx="181" cy="177"/>
              <a:chOff x="2109" y="1570"/>
              <a:chExt cx="363" cy="360"/>
            </a:xfrm>
          </p:grpSpPr>
          <p:sp>
            <p:nvSpPr>
              <p:cNvPr id="48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29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9" name="Хорда 158"/>
              <p:cNvSpPr/>
              <p:nvPr/>
            </p:nvSpPr>
            <p:spPr>
              <a:xfrm flipH="1">
                <a:off x="2109" y="1570"/>
                <a:ext cx="241" cy="360"/>
              </a:xfrm>
              <a:prstGeom prst="chord">
                <a:avLst>
                  <a:gd name="adj1" fmla="val 6422864"/>
                  <a:gd name="adj2" fmla="val 1512866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5" name="Line 96"/>
            <p:cNvSpPr>
              <a:spLocks noChangeShapeType="1"/>
            </p:cNvSpPr>
            <p:nvPr/>
          </p:nvSpPr>
          <p:spPr bwMode="auto">
            <a:xfrm flipV="1">
              <a:off x="2894" y="1615"/>
              <a:ext cx="0" cy="6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 flipV="1">
              <a:off x="2916" y="1570"/>
              <a:ext cx="0" cy="67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98"/>
            <p:cNvSpPr>
              <a:spLocks noChangeShapeType="1"/>
            </p:cNvSpPr>
            <p:nvPr/>
          </p:nvSpPr>
          <p:spPr bwMode="auto">
            <a:xfrm flipV="1">
              <a:off x="2939" y="1587"/>
              <a:ext cx="0" cy="6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" name="Group 143"/>
          <p:cNvGrpSpPr>
            <a:grpSpLocks/>
          </p:cNvGrpSpPr>
          <p:nvPr/>
        </p:nvGrpSpPr>
        <p:grpSpPr bwMode="auto">
          <a:xfrm>
            <a:off x="6778303" y="3807619"/>
            <a:ext cx="287337" cy="431800"/>
            <a:chOff x="2472" y="1570"/>
            <a:chExt cx="181" cy="272"/>
          </a:xfrm>
        </p:grpSpPr>
        <p:grpSp>
          <p:nvGrpSpPr>
            <p:cNvPr id="55" name="Group 100"/>
            <p:cNvGrpSpPr>
              <a:grpSpLocks/>
            </p:cNvGrpSpPr>
            <p:nvPr/>
          </p:nvGrpSpPr>
          <p:grpSpPr bwMode="auto">
            <a:xfrm flipH="1">
              <a:off x="2544" y="1671"/>
              <a:ext cx="68" cy="134"/>
              <a:chOff x="2699" y="1525"/>
              <a:chExt cx="91" cy="272"/>
            </a:xfrm>
          </p:grpSpPr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663300"/>
              </a:solidFill>
              <a:ln w="952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663300"/>
              </a:solidFill>
              <a:ln w="952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6" name="Group 103"/>
            <p:cNvGrpSpPr>
              <a:grpSpLocks/>
            </p:cNvGrpSpPr>
            <p:nvPr/>
          </p:nvGrpSpPr>
          <p:grpSpPr bwMode="auto">
            <a:xfrm>
              <a:off x="2503" y="1673"/>
              <a:ext cx="67" cy="133"/>
              <a:chOff x="2699" y="1525"/>
              <a:chExt cx="91" cy="272"/>
            </a:xfrm>
          </p:grpSpPr>
          <p:sp>
            <p:nvSpPr>
              <p:cNvPr id="63" name="AutoShape 104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663300"/>
              </a:solidFill>
              <a:ln w="952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AutoShape 105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663300"/>
              </a:solidFill>
              <a:ln w="952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7" name="Group 106"/>
            <p:cNvGrpSpPr>
              <a:grpSpLocks/>
            </p:cNvGrpSpPr>
            <p:nvPr/>
          </p:nvGrpSpPr>
          <p:grpSpPr bwMode="auto">
            <a:xfrm>
              <a:off x="2472" y="1665"/>
              <a:ext cx="181" cy="177"/>
              <a:chOff x="2109" y="1570"/>
              <a:chExt cx="363" cy="360"/>
            </a:xfrm>
          </p:grpSpPr>
          <p:sp>
            <p:nvSpPr>
              <p:cNvPr id="61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2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58" name="Line 109"/>
            <p:cNvSpPr>
              <a:spLocks noChangeShapeType="1"/>
            </p:cNvSpPr>
            <p:nvPr/>
          </p:nvSpPr>
          <p:spPr bwMode="auto">
            <a:xfrm flipV="1">
              <a:off x="2531" y="1615"/>
              <a:ext cx="0" cy="67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110"/>
            <p:cNvSpPr>
              <a:spLocks noChangeShapeType="1"/>
            </p:cNvSpPr>
            <p:nvPr/>
          </p:nvSpPr>
          <p:spPr bwMode="auto">
            <a:xfrm flipV="1">
              <a:off x="2553" y="1570"/>
              <a:ext cx="0" cy="67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11"/>
            <p:cNvSpPr>
              <a:spLocks noChangeShapeType="1"/>
            </p:cNvSpPr>
            <p:nvPr/>
          </p:nvSpPr>
          <p:spPr bwMode="auto">
            <a:xfrm flipV="1">
              <a:off x="2576" y="1587"/>
              <a:ext cx="0" cy="6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" name="Group 144"/>
          <p:cNvGrpSpPr>
            <a:grpSpLocks/>
          </p:cNvGrpSpPr>
          <p:nvPr/>
        </p:nvGrpSpPr>
        <p:grpSpPr bwMode="auto">
          <a:xfrm>
            <a:off x="3466778" y="3736182"/>
            <a:ext cx="287337" cy="431800"/>
            <a:chOff x="2109" y="1570"/>
            <a:chExt cx="181" cy="272"/>
          </a:xfrm>
        </p:grpSpPr>
        <p:grpSp>
          <p:nvGrpSpPr>
            <p:cNvPr id="68" name="Group 113"/>
            <p:cNvGrpSpPr>
              <a:grpSpLocks/>
            </p:cNvGrpSpPr>
            <p:nvPr/>
          </p:nvGrpSpPr>
          <p:grpSpPr bwMode="auto">
            <a:xfrm flipH="1">
              <a:off x="2181" y="1671"/>
              <a:ext cx="68" cy="134"/>
              <a:chOff x="2699" y="1525"/>
              <a:chExt cx="91" cy="272"/>
            </a:xfrm>
          </p:grpSpPr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9" name="Group 116"/>
            <p:cNvGrpSpPr>
              <a:grpSpLocks/>
            </p:cNvGrpSpPr>
            <p:nvPr/>
          </p:nvGrpSpPr>
          <p:grpSpPr bwMode="auto">
            <a:xfrm>
              <a:off x="2140" y="1673"/>
              <a:ext cx="67" cy="133"/>
              <a:chOff x="2699" y="1525"/>
              <a:chExt cx="91" cy="272"/>
            </a:xfrm>
          </p:grpSpPr>
          <p:sp>
            <p:nvSpPr>
              <p:cNvPr id="76" name="AutoShape 117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AutoShape 118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" name="Group 119"/>
            <p:cNvGrpSpPr>
              <a:grpSpLocks/>
            </p:cNvGrpSpPr>
            <p:nvPr/>
          </p:nvGrpSpPr>
          <p:grpSpPr bwMode="auto">
            <a:xfrm>
              <a:off x="2109" y="1665"/>
              <a:ext cx="181" cy="177"/>
              <a:chOff x="2109" y="1570"/>
              <a:chExt cx="363" cy="360"/>
            </a:xfrm>
          </p:grpSpPr>
          <p:sp>
            <p:nvSpPr>
              <p:cNvPr id="74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5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71" name="Line 122"/>
            <p:cNvSpPr>
              <a:spLocks noChangeShapeType="1"/>
            </p:cNvSpPr>
            <p:nvPr/>
          </p:nvSpPr>
          <p:spPr bwMode="auto">
            <a:xfrm flipV="1">
              <a:off x="2168" y="1615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23"/>
            <p:cNvSpPr>
              <a:spLocks noChangeShapeType="1"/>
            </p:cNvSpPr>
            <p:nvPr/>
          </p:nvSpPr>
          <p:spPr bwMode="auto">
            <a:xfrm flipV="1">
              <a:off x="2190" y="1570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24"/>
            <p:cNvSpPr>
              <a:spLocks noChangeShapeType="1"/>
            </p:cNvSpPr>
            <p:nvPr/>
          </p:nvSpPr>
          <p:spPr bwMode="auto">
            <a:xfrm flipV="1">
              <a:off x="2213" y="1587"/>
              <a:ext cx="0" cy="6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0" name="Group 146"/>
          <p:cNvGrpSpPr>
            <a:grpSpLocks/>
          </p:cNvGrpSpPr>
          <p:nvPr/>
        </p:nvGrpSpPr>
        <p:grpSpPr bwMode="auto">
          <a:xfrm>
            <a:off x="6633840" y="3572669"/>
            <a:ext cx="287338" cy="431800"/>
            <a:chOff x="2835" y="1570"/>
            <a:chExt cx="181" cy="272"/>
          </a:xfrm>
        </p:grpSpPr>
        <p:grpSp>
          <p:nvGrpSpPr>
            <p:cNvPr id="81" name="Group 147"/>
            <p:cNvGrpSpPr>
              <a:grpSpLocks/>
            </p:cNvGrpSpPr>
            <p:nvPr/>
          </p:nvGrpSpPr>
          <p:grpSpPr bwMode="auto">
            <a:xfrm flipH="1">
              <a:off x="2907" y="1671"/>
              <a:ext cx="68" cy="134"/>
              <a:chOff x="2699" y="1525"/>
              <a:chExt cx="91" cy="272"/>
            </a:xfrm>
          </p:grpSpPr>
          <p:sp>
            <p:nvSpPr>
              <p:cNvPr id="91" name="AutoShape 148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AutoShape 149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" name="Group 150"/>
            <p:cNvGrpSpPr>
              <a:grpSpLocks/>
            </p:cNvGrpSpPr>
            <p:nvPr/>
          </p:nvGrpSpPr>
          <p:grpSpPr bwMode="auto">
            <a:xfrm>
              <a:off x="2865" y="1673"/>
              <a:ext cx="68" cy="133"/>
              <a:chOff x="2699" y="1525"/>
              <a:chExt cx="91" cy="272"/>
            </a:xfrm>
          </p:grpSpPr>
          <p:sp>
            <p:nvSpPr>
              <p:cNvPr id="89" name="AutoShape 15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AutoShape 15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003300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3" name="Group 153"/>
            <p:cNvGrpSpPr>
              <a:grpSpLocks/>
            </p:cNvGrpSpPr>
            <p:nvPr/>
          </p:nvGrpSpPr>
          <p:grpSpPr bwMode="auto">
            <a:xfrm>
              <a:off x="2835" y="1665"/>
              <a:ext cx="181" cy="177"/>
              <a:chOff x="2109" y="1570"/>
              <a:chExt cx="363" cy="360"/>
            </a:xfrm>
          </p:grpSpPr>
          <p:sp>
            <p:nvSpPr>
              <p:cNvPr id="87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29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8" name="Хорда 158"/>
              <p:cNvSpPr/>
              <p:nvPr/>
            </p:nvSpPr>
            <p:spPr>
              <a:xfrm flipH="1">
                <a:off x="2109" y="1570"/>
                <a:ext cx="241" cy="360"/>
              </a:xfrm>
              <a:prstGeom prst="chord">
                <a:avLst>
                  <a:gd name="adj1" fmla="val 6422864"/>
                  <a:gd name="adj2" fmla="val 1512866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4" name="Line 156"/>
            <p:cNvSpPr>
              <a:spLocks noChangeShapeType="1"/>
            </p:cNvSpPr>
            <p:nvPr/>
          </p:nvSpPr>
          <p:spPr bwMode="auto">
            <a:xfrm flipV="1">
              <a:off x="2894" y="1615"/>
              <a:ext cx="0" cy="6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Line 157"/>
            <p:cNvSpPr>
              <a:spLocks noChangeShapeType="1"/>
            </p:cNvSpPr>
            <p:nvPr/>
          </p:nvSpPr>
          <p:spPr bwMode="auto">
            <a:xfrm flipV="1">
              <a:off x="2916" y="1570"/>
              <a:ext cx="0" cy="67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158"/>
            <p:cNvSpPr>
              <a:spLocks noChangeShapeType="1"/>
            </p:cNvSpPr>
            <p:nvPr/>
          </p:nvSpPr>
          <p:spPr bwMode="auto">
            <a:xfrm flipV="1">
              <a:off x="2939" y="1587"/>
              <a:ext cx="0" cy="6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" name="Picture 2" descr="C:\Users\smirnov_e.KL.000\AppData\Local\Microsoft\Windows\Temporary Internet Files\Content.IE5\31LCIIM6\MC900293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03" y="4312444"/>
            <a:ext cx="3032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 descr="C:\Users\smirnov_e.KL.000\AppData\Local\Microsoft\Windows\Temporary Internet Files\Content.IE5\31LCIIM6\MC900293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90" y="4312444"/>
            <a:ext cx="3032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C:\Users\smirnov_e.KL.000\AppData\Local\Microsoft\Windows\Temporary Internet Files\Content.IE5\31LCIIM6\MC900293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03" y="4312444"/>
            <a:ext cx="3032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162"/>
          <p:cNvGrpSpPr>
            <a:grpSpLocks/>
          </p:cNvGrpSpPr>
          <p:nvPr/>
        </p:nvGrpSpPr>
        <p:grpSpPr bwMode="auto">
          <a:xfrm>
            <a:off x="2312665" y="3736182"/>
            <a:ext cx="287338" cy="431800"/>
            <a:chOff x="1746" y="1570"/>
            <a:chExt cx="181" cy="272"/>
          </a:xfrm>
        </p:grpSpPr>
        <p:grpSp>
          <p:nvGrpSpPr>
            <p:cNvPr id="97" name="Group 163"/>
            <p:cNvGrpSpPr>
              <a:grpSpLocks/>
            </p:cNvGrpSpPr>
            <p:nvPr/>
          </p:nvGrpSpPr>
          <p:grpSpPr bwMode="auto">
            <a:xfrm flipH="1">
              <a:off x="1818" y="1671"/>
              <a:ext cx="68" cy="134"/>
              <a:chOff x="2699" y="1525"/>
              <a:chExt cx="91" cy="272"/>
            </a:xfrm>
          </p:grpSpPr>
          <p:sp>
            <p:nvSpPr>
              <p:cNvPr id="106" name="AutoShape 164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AutoShape 165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8" name="Group 166"/>
            <p:cNvGrpSpPr>
              <a:grpSpLocks/>
            </p:cNvGrpSpPr>
            <p:nvPr/>
          </p:nvGrpSpPr>
          <p:grpSpPr bwMode="auto">
            <a:xfrm>
              <a:off x="1777" y="1673"/>
              <a:ext cx="67" cy="133"/>
              <a:chOff x="2699" y="1525"/>
              <a:chExt cx="91" cy="272"/>
            </a:xfrm>
          </p:grpSpPr>
          <p:sp>
            <p:nvSpPr>
              <p:cNvPr id="104" name="AutoShape 167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AutoShape 168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" name="Хорда 158"/>
            <p:cNvSpPr>
              <a:spLocks/>
            </p:cNvSpPr>
            <p:nvPr/>
          </p:nvSpPr>
          <p:spPr bwMode="auto">
            <a:xfrm>
              <a:off x="1798" y="1665"/>
              <a:ext cx="129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6063 w 380636"/>
                <a:gd name="T10" fmla="*/ 83950 h 571504"/>
                <a:gd name="T11" fmla="*/ 324573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0" name="Хорда 158"/>
            <p:cNvSpPr>
              <a:spLocks/>
            </p:cNvSpPr>
            <p:nvPr/>
          </p:nvSpPr>
          <p:spPr bwMode="auto">
            <a:xfrm flipH="1">
              <a:off x="1746" y="1665"/>
              <a:ext cx="120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7095 w 380636"/>
                <a:gd name="T10" fmla="*/ 83950 h 571504"/>
                <a:gd name="T11" fmla="*/ 323541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1" name="Line 171"/>
            <p:cNvSpPr>
              <a:spLocks noChangeShapeType="1"/>
            </p:cNvSpPr>
            <p:nvPr/>
          </p:nvSpPr>
          <p:spPr bwMode="auto">
            <a:xfrm flipV="1">
              <a:off x="1805" y="1615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172"/>
            <p:cNvSpPr>
              <a:spLocks noChangeShapeType="1"/>
            </p:cNvSpPr>
            <p:nvPr/>
          </p:nvSpPr>
          <p:spPr bwMode="auto">
            <a:xfrm flipV="1">
              <a:off x="1827" y="1570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173"/>
            <p:cNvSpPr>
              <a:spLocks noChangeShapeType="1"/>
            </p:cNvSpPr>
            <p:nvPr/>
          </p:nvSpPr>
          <p:spPr bwMode="auto">
            <a:xfrm flipV="1">
              <a:off x="1850" y="1587"/>
              <a:ext cx="0" cy="6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3250878" y="3520282"/>
            <a:ext cx="287337" cy="431800"/>
            <a:chOff x="1746" y="1570"/>
            <a:chExt cx="181" cy="272"/>
          </a:xfrm>
        </p:grpSpPr>
        <p:grpSp>
          <p:nvGrpSpPr>
            <p:cNvPr id="109" name="Group 175"/>
            <p:cNvGrpSpPr>
              <a:grpSpLocks/>
            </p:cNvGrpSpPr>
            <p:nvPr/>
          </p:nvGrpSpPr>
          <p:grpSpPr bwMode="auto">
            <a:xfrm flipH="1">
              <a:off x="1818" y="1671"/>
              <a:ext cx="68" cy="134"/>
              <a:chOff x="2699" y="1525"/>
              <a:chExt cx="91" cy="272"/>
            </a:xfrm>
          </p:grpSpPr>
          <p:sp>
            <p:nvSpPr>
              <p:cNvPr id="118" name="AutoShape 176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AutoShape 177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0" name="Group 178"/>
            <p:cNvGrpSpPr>
              <a:grpSpLocks/>
            </p:cNvGrpSpPr>
            <p:nvPr/>
          </p:nvGrpSpPr>
          <p:grpSpPr bwMode="auto">
            <a:xfrm>
              <a:off x="1777" y="1673"/>
              <a:ext cx="67" cy="133"/>
              <a:chOff x="2699" y="1525"/>
              <a:chExt cx="91" cy="272"/>
            </a:xfrm>
          </p:grpSpPr>
          <p:sp>
            <p:nvSpPr>
              <p:cNvPr id="116" name="AutoShape 179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AutoShape 180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1" name="Хорда 158"/>
            <p:cNvSpPr>
              <a:spLocks/>
            </p:cNvSpPr>
            <p:nvPr/>
          </p:nvSpPr>
          <p:spPr bwMode="auto">
            <a:xfrm>
              <a:off x="1798" y="1665"/>
              <a:ext cx="129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6063 w 380636"/>
                <a:gd name="T10" fmla="*/ 83950 h 571504"/>
                <a:gd name="T11" fmla="*/ 324573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" name="Хорда 158"/>
            <p:cNvSpPr>
              <a:spLocks/>
            </p:cNvSpPr>
            <p:nvPr/>
          </p:nvSpPr>
          <p:spPr bwMode="auto">
            <a:xfrm flipH="1">
              <a:off x="1746" y="1665"/>
              <a:ext cx="120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7095 w 380636"/>
                <a:gd name="T10" fmla="*/ 83950 h 571504"/>
                <a:gd name="T11" fmla="*/ 323541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3" name="Line 183"/>
            <p:cNvSpPr>
              <a:spLocks noChangeShapeType="1"/>
            </p:cNvSpPr>
            <p:nvPr/>
          </p:nvSpPr>
          <p:spPr bwMode="auto">
            <a:xfrm flipV="1">
              <a:off x="1805" y="1615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184"/>
            <p:cNvSpPr>
              <a:spLocks noChangeShapeType="1"/>
            </p:cNvSpPr>
            <p:nvPr/>
          </p:nvSpPr>
          <p:spPr bwMode="auto">
            <a:xfrm flipV="1">
              <a:off x="1827" y="1570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185"/>
            <p:cNvSpPr>
              <a:spLocks noChangeShapeType="1"/>
            </p:cNvSpPr>
            <p:nvPr/>
          </p:nvSpPr>
          <p:spPr bwMode="auto">
            <a:xfrm flipV="1">
              <a:off x="1850" y="1587"/>
              <a:ext cx="0" cy="6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0" name="Group 186"/>
          <p:cNvGrpSpPr>
            <a:grpSpLocks/>
          </p:cNvGrpSpPr>
          <p:nvPr/>
        </p:nvGrpSpPr>
        <p:grpSpPr bwMode="auto">
          <a:xfrm>
            <a:off x="4474840" y="3520282"/>
            <a:ext cx="287338" cy="431800"/>
            <a:chOff x="1746" y="1570"/>
            <a:chExt cx="181" cy="272"/>
          </a:xfrm>
        </p:grpSpPr>
        <p:grpSp>
          <p:nvGrpSpPr>
            <p:cNvPr id="121" name="Group 187"/>
            <p:cNvGrpSpPr>
              <a:grpSpLocks/>
            </p:cNvGrpSpPr>
            <p:nvPr/>
          </p:nvGrpSpPr>
          <p:grpSpPr bwMode="auto">
            <a:xfrm flipH="1">
              <a:off x="1818" y="1671"/>
              <a:ext cx="68" cy="134"/>
              <a:chOff x="2699" y="1525"/>
              <a:chExt cx="91" cy="272"/>
            </a:xfrm>
          </p:grpSpPr>
          <p:sp>
            <p:nvSpPr>
              <p:cNvPr id="130" name="AutoShape 188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AutoShape 189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2" name="Group 190"/>
            <p:cNvGrpSpPr>
              <a:grpSpLocks/>
            </p:cNvGrpSpPr>
            <p:nvPr/>
          </p:nvGrpSpPr>
          <p:grpSpPr bwMode="auto">
            <a:xfrm>
              <a:off x="1777" y="1673"/>
              <a:ext cx="67" cy="133"/>
              <a:chOff x="2699" y="1525"/>
              <a:chExt cx="91" cy="272"/>
            </a:xfrm>
          </p:grpSpPr>
          <p:sp>
            <p:nvSpPr>
              <p:cNvPr id="128" name="AutoShape 19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AutoShape 19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8000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" name="Хорда 158"/>
            <p:cNvSpPr>
              <a:spLocks/>
            </p:cNvSpPr>
            <p:nvPr/>
          </p:nvSpPr>
          <p:spPr bwMode="auto">
            <a:xfrm>
              <a:off x="1798" y="1665"/>
              <a:ext cx="129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6063 w 380636"/>
                <a:gd name="T10" fmla="*/ 83950 h 571504"/>
                <a:gd name="T11" fmla="*/ 324573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4" name="Хорда 158"/>
            <p:cNvSpPr>
              <a:spLocks/>
            </p:cNvSpPr>
            <p:nvPr/>
          </p:nvSpPr>
          <p:spPr bwMode="auto">
            <a:xfrm flipH="1">
              <a:off x="1746" y="1665"/>
              <a:ext cx="120" cy="177"/>
            </a:xfrm>
            <a:custGeom>
              <a:avLst/>
              <a:gdLst>
                <a:gd name="T0" fmla="*/ 0 w 380636"/>
                <a:gd name="T1" fmla="*/ 0 h 571504"/>
                <a:gd name="T2" fmla="*/ 0 w 380636"/>
                <a:gd name="T3" fmla="*/ 0 h 571504"/>
                <a:gd name="T4" fmla="*/ 0 w 380636"/>
                <a:gd name="T5" fmla="*/ 0 h 571504"/>
                <a:gd name="T6" fmla="*/ 5898240 60000 65536"/>
                <a:gd name="T7" fmla="*/ 17694720 60000 65536"/>
                <a:gd name="T8" fmla="*/ 0 60000 65536"/>
                <a:gd name="T9" fmla="*/ 57095 w 380636"/>
                <a:gd name="T10" fmla="*/ 83950 h 571504"/>
                <a:gd name="T11" fmla="*/ 323541 w 380636"/>
                <a:gd name="T12" fmla="*/ 487554 h 57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36" h="571504">
                  <a:moveTo>
                    <a:pt x="110725" y="545315"/>
                  </a:moveTo>
                  <a:lnTo>
                    <a:pt x="110725" y="545314"/>
                  </a:lnTo>
                  <a:cubicBezTo>
                    <a:pt x="43236" y="498661"/>
                    <a:pt x="0" y="397306"/>
                    <a:pt x="0" y="285752"/>
                  </a:cubicBezTo>
                  <a:cubicBezTo>
                    <a:pt x="-1" y="176162"/>
                    <a:pt x="41743" y="76226"/>
                    <a:pt x="107450" y="28509"/>
                  </a:cubicBezTo>
                  <a:lnTo>
                    <a:pt x="110725" y="54531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30" cap="flat" cmpd="sng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5" name="Line 195"/>
            <p:cNvSpPr>
              <a:spLocks noChangeShapeType="1"/>
            </p:cNvSpPr>
            <p:nvPr/>
          </p:nvSpPr>
          <p:spPr bwMode="auto">
            <a:xfrm flipV="1">
              <a:off x="1805" y="1615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Line 196"/>
            <p:cNvSpPr>
              <a:spLocks noChangeShapeType="1"/>
            </p:cNvSpPr>
            <p:nvPr/>
          </p:nvSpPr>
          <p:spPr bwMode="auto">
            <a:xfrm flipV="1">
              <a:off x="1827" y="1570"/>
              <a:ext cx="0" cy="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197"/>
            <p:cNvSpPr>
              <a:spLocks noChangeShapeType="1"/>
            </p:cNvSpPr>
            <p:nvPr/>
          </p:nvSpPr>
          <p:spPr bwMode="auto">
            <a:xfrm flipV="1">
              <a:off x="1850" y="1587"/>
              <a:ext cx="0" cy="6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2" name="Group 198"/>
          <p:cNvGrpSpPr>
            <a:grpSpLocks/>
          </p:cNvGrpSpPr>
          <p:nvPr/>
        </p:nvGrpSpPr>
        <p:grpSpPr bwMode="auto">
          <a:xfrm>
            <a:off x="4331965" y="3809207"/>
            <a:ext cx="287338" cy="431800"/>
            <a:chOff x="2109" y="1570"/>
            <a:chExt cx="181" cy="272"/>
          </a:xfrm>
        </p:grpSpPr>
        <p:grpSp>
          <p:nvGrpSpPr>
            <p:cNvPr id="133" name="Group 199"/>
            <p:cNvGrpSpPr>
              <a:grpSpLocks/>
            </p:cNvGrpSpPr>
            <p:nvPr/>
          </p:nvGrpSpPr>
          <p:grpSpPr bwMode="auto">
            <a:xfrm flipH="1">
              <a:off x="2181" y="1671"/>
              <a:ext cx="68" cy="134"/>
              <a:chOff x="2699" y="1525"/>
              <a:chExt cx="91" cy="272"/>
            </a:xfrm>
          </p:grpSpPr>
          <p:sp>
            <p:nvSpPr>
              <p:cNvPr id="143" name="AutoShape 200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" name="AutoShape 201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" name="Group 202"/>
            <p:cNvGrpSpPr>
              <a:grpSpLocks/>
            </p:cNvGrpSpPr>
            <p:nvPr/>
          </p:nvGrpSpPr>
          <p:grpSpPr bwMode="auto">
            <a:xfrm>
              <a:off x="2140" y="1673"/>
              <a:ext cx="67" cy="133"/>
              <a:chOff x="2699" y="1525"/>
              <a:chExt cx="91" cy="272"/>
            </a:xfrm>
          </p:grpSpPr>
          <p:sp>
            <p:nvSpPr>
              <p:cNvPr id="141" name="AutoShape 203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2" name="AutoShape 204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" name="Group 205"/>
            <p:cNvGrpSpPr>
              <a:grpSpLocks/>
            </p:cNvGrpSpPr>
            <p:nvPr/>
          </p:nvGrpSpPr>
          <p:grpSpPr bwMode="auto">
            <a:xfrm>
              <a:off x="2109" y="1665"/>
              <a:ext cx="181" cy="177"/>
              <a:chOff x="2109" y="1570"/>
              <a:chExt cx="363" cy="360"/>
            </a:xfrm>
          </p:grpSpPr>
          <p:sp>
            <p:nvSpPr>
              <p:cNvPr id="139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0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36" name="Line 208"/>
            <p:cNvSpPr>
              <a:spLocks noChangeShapeType="1"/>
            </p:cNvSpPr>
            <p:nvPr/>
          </p:nvSpPr>
          <p:spPr bwMode="auto">
            <a:xfrm flipV="1">
              <a:off x="2168" y="1615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209"/>
            <p:cNvSpPr>
              <a:spLocks noChangeShapeType="1"/>
            </p:cNvSpPr>
            <p:nvPr/>
          </p:nvSpPr>
          <p:spPr bwMode="auto">
            <a:xfrm flipV="1">
              <a:off x="2190" y="1570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210"/>
            <p:cNvSpPr>
              <a:spLocks noChangeShapeType="1"/>
            </p:cNvSpPr>
            <p:nvPr/>
          </p:nvSpPr>
          <p:spPr bwMode="auto">
            <a:xfrm flipV="1">
              <a:off x="2213" y="1587"/>
              <a:ext cx="0" cy="6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5" name="Group 211"/>
          <p:cNvGrpSpPr>
            <a:grpSpLocks/>
          </p:cNvGrpSpPr>
          <p:nvPr/>
        </p:nvGrpSpPr>
        <p:grpSpPr bwMode="auto">
          <a:xfrm>
            <a:off x="6851328" y="3448844"/>
            <a:ext cx="287337" cy="431800"/>
            <a:chOff x="2109" y="1570"/>
            <a:chExt cx="181" cy="272"/>
          </a:xfrm>
        </p:grpSpPr>
        <p:grpSp>
          <p:nvGrpSpPr>
            <p:cNvPr id="146" name="Group 212"/>
            <p:cNvGrpSpPr>
              <a:grpSpLocks/>
            </p:cNvGrpSpPr>
            <p:nvPr/>
          </p:nvGrpSpPr>
          <p:grpSpPr bwMode="auto">
            <a:xfrm flipH="1">
              <a:off x="2181" y="1671"/>
              <a:ext cx="68" cy="134"/>
              <a:chOff x="2699" y="1525"/>
              <a:chExt cx="91" cy="272"/>
            </a:xfrm>
          </p:grpSpPr>
          <p:sp>
            <p:nvSpPr>
              <p:cNvPr id="156" name="AutoShape 213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AutoShape 214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7" name="Group 215"/>
            <p:cNvGrpSpPr>
              <a:grpSpLocks/>
            </p:cNvGrpSpPr>
            <p:nvPr/>
          </p:nvGrpSpPr>
          <p:grpSpPr bwMode="auto">
            <a:xfrm>
              <a:off x="2140" y="1673"/>
              <a:ext cx="67" cy="133"/>
              <a:chOff x="2699" y="1525"/>
              <a:chExt cx="91" cy="272"/>
            </a:xfrm>
          </p:grpSpPr>
          <p:sp>
            <p:nvSpPr>
              <p:cNvPr id="154" name="AutoShape 216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AutoShape 217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8" name="Group 218"/>
            <p:cNvGrpSpPr>
              <a:grpSpLocks/>
            </p:cNvGrpSpPr>
            <p:nvPr/>
          </p:nvGrpSpPr>
          <p:grpSpPr bwMode="auto">
            <a:xfrm>
              <a:off x="2109" y="1665"/>
              <a:ext cx="181" cy="177"/>
              <a:chOff x="2109" y="1570"/>
              <a:chExt cx="363" cy="360"/>
            </a:xfrm>
          </p:grpSpPr>
          <p:sp>
            <p:nvSpPr>
              <p:cNvPr id="152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3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49" name="Line 221"/>
            <p:cNvSpPr>
              <a:spLocks noChangeShapeType="1"/>
            </p:cNvSpPr>
            <p:nvPr/>
          </p:nvSpPr>
          <p:spPr bwMode="auto">
            <a:xfrm flipV="1">
              <a:off x="2168" y="1615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222"/>
            <p:cNvSpPr>
              <a:spLocks noChangeShapeType="1"/>
            </p:cNvSpPr>
            <p:nvPr/>
          </p:nvSpPr>
          <p:spPr bwMode="auto">
            <a:xfrm flipV="1">
              <a:off x="2190" y="1570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223"/>
            <p:cNvSpPr>
              <a:spLocks noChangeShapeType="1"/>
            </p:cNvSpPr>
            <p:nvPr/>
          </p:nvSpPr>
          <p:spPr bwMode="auto">
            <a:xfrm flipV="1">
              <a:off x="2213" y="1587"/>
              <a:ext cx="0" cy="6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8" name="Group 232"/>
          <p:cNvGrpSpPr>
            <a:grpSpLocks/>
          </p:cNvGrpSpPr>
          <p:nvPr/>
        </p:nvGrpSpPr>
        <p:grpSpPr bwMode="auto">
          <a:xfrm>
            <a:off x="5482903" y="3520282"/>
            <a:ext cx="287337" cy="431800"/>
            <a:chOff x="2109" y="1570"/>
            <a:chExt cx="181" cy="272"/>
          </a:xfrm>
        </p:grpSpPr>
        <p:grpSp>
          <p:nvGrpSpPr>
            <p:cNvPr id="159" name="Group 233"/>
            <p:cNvGrpSpPr>
              <a:grpSpLocks/>
            </p:cNvGrpSpPr>
            <p:nvPr/>
          </p:nvGrpSpPr>
          <p:grpSpPr bwMode="auto">
            <a:xfrm flipH="1">
              <a:off x="2181" y="1671"/>
              <a:ext cx="68" cy="134"/>
              <a:chOff x="2699" y="1525"/>
              <a:chExt cx="91" cy="272"/>
            </a:xfrm>
          </p:grpSpPr>
          <p:sp>
            <p:nvSpPr>
              <p:cNvPr id="169" name="AutoShape 234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AutoShape 235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0" name="Group 236"/>
            <p:cNvGrpSpPr>
              <a:grpSpLocks/>
            </p:cNvGrpSpPr>
            <p:nvPr/>
          </p:nvGrpSpPr>
          <p:grpSpPr bwMode="auto">
            <a:xfrm>
              <a:off x="2140" y="1673"/>
              <a:ext cx="67" cy="133"/>
              <a:chOff x="2699" y="1525"/>
              <a:chExt cx="91" cy="272"/>
            </a:xfrm>
          </p:grpSpPr>
          <p:sp>
            <p:nvSpPr>
              <p:cNvPr id="167" name="AutoShape 237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AutoShape 238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1" name="Group 239"/>
            <p:cNvGrpSpPr>
              <a:grpSpLocks/>
            </p:cNvGrpSpPr>
            <p:nvPr/>
          </p:nvGrpSpPr>
          <p:grpSpPr bwMode="auto">
            <a:xfrm>
              <a:off x="2109" y="1665"/>
              <a:ext cx="181" cy="177"/>
              <a:chOff x="2109" y="1570"/>
              <a:chExt cx="363" cy="360"/>
            </a:xfrm>
          </p:grpSpPr>
          <p:sp>
            <p:nvSpPr>
              <p:cNvPr id="165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6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62" name="Line 242"/>
            <p:cNvSpPr>
              <a:spLocks noChangeShapeType="1"/>
            </p:cNvSpPr>
            <p:nvPr/>
          </p:nvSpPr>
          <p:spPr bwMode="auto">
            <a:xfrm flipV="1">
              <a:off x="2168" y="1615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243"/>
            <p:cNvSpPr>
              <a:spLocks noChangeShapeType="1"/>
            </p:cNvSpPr>
            <p:nvPr/>
          </p:nvSpPr>
          <p:spPr bwMode="auto">
            <a:xfrm flipV="1">
              <a:off x="2190" y="1570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244"/>
            <p:cNvSpPr>
              <a:spLocks noChangeShapeType="1"/>
            </p:cNvSpPr>
            <p:nvPr/>
          </p:nvSpPr>
          <p:spPr bwMode="auto">
            <a:xfrm flipV="1">
              <a:off x="2213" y="1587"/>
              <a:ext cx="0" cy="6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2011039" y="1670844"/>
            <a:ext cx="34723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rgbClr val="CC0000"/>
                </a:solidFill>
                <a:cs typeface="Arial" pitchFamily="34" charset="0"/>
              </a:rPr>
              <a:t>Уровень распознавания</a:t>
            </a:r>
            <a:r>
              <a:rPr lang="en-US" sz="1600" b="1" dirty="0" smtClean="0">
                <a:solidFill>
                  <a:srgbClr val="CC0000"/>
                </a:solidFill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CC0000"/>
                </a:solidFill>
                <a:cs typeface="Arial" pitchFamily="34" charset="0"/>
              </a:rPr>
              <a:t>→ </a:t>
            </a:r>
            <a:r>
              <a:rPr lang="en-US" sz="1600" b="1" dirty="0" smtClean="0">
                <a:solidFill>
                  <a:srgbClr val="CC0000"/>
                </a:solidFill>
                <a:cs typeface="Arial" pitchFamily="34" charset="0"/>
              </a:rPr>
              <a:t>99</a:t>
            </a:r>
            <a:r>
              <a:rPr lang="ru-RU" sz="1600" b="1" dirty="0" smtClean="0">
                <a:solidFill>
                  <a:srgbClr val="CC0000"/>
                </a:solidFill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CC0000"/>
                </a:solidFill>
                <a:cs typeface="Arial" pitchFamily="34" charset="0"/>
              </a:rPr>
              <a:t>9</a:t>
            </a:r>
            <a:r>
              <a:rPr lang="en-US" sz="1600" b="1" dirty="0">
                <a:solidFill>
                  <a:srgbClr val="CC0000"/>
                </a:solidFill>
                <a:cs typeface="Arial" pitchFamily="34" charset="0"/>
              </a:rPr>
              <a:t>%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endParaRPr lang="ru-RU" sz="1600" b="1" dirty="0">
              <a:solidFill>
                <a:srgbClr val="CC0000"/>
              </a:solidFill>
              <a:cs typeface="Arial" pitchFamily="34" charset="0"/>
            </a:endParaRPr>
          </a:p>
        </p:txBody>
      </p:sp>
      <p:grpSp>
        <p:nvGrpSpPr>
          <p:cNvPr id="172" name="Group 255"/>
          <p:cNvGrpSpPr>
            <a:grpSpLocks/>
          </p:cNvGrpSpPr>
          <p:nvPr/>
        </p:nvGrpSpPr>
        <p:grpSpPr bwMode="auto">
          <a:xfrm>
            <a:off x="2241228" y="3304382"/>
            <a:ext cx="287337" cy="431800"/>
            <a:chOff x="2109" y="1570"/>
            <a:chExt cx="181" cy="272"/>
          </a:xfrm>
        </p:grpSpPr>
        <p:grpSp>
          <p:nvGrpSpPr>
            <p:cNvPr id="173" name="Group 256"/>
            <p:cNvGrpSpPr>
              <a:grpSpLocks/>
            </p:cNvGrpSpPr>
            <p:nvPr/>
          </p:nvGrpSpPr>
          <p:grpSpPr bwMode="auto">
            <a:xfrm flipH="1">
              <a:off x="2181" y="1671"/>
              <a:ext cx="68" cy="134"/>
              <a:chOff x="2699" y="1525"/>
              <a:chExt cx="91" cy="272"/>
            </a:xfrm>
          </p:grpSpPr>
          <p:sp>
            <p:nvSpPr>
              <p:cNvPr id="183" name="AutoShape 257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" name="AutoShape 258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" name="Group 259"/>
            <p:cNvGrpSpPr>
              <a:grpSpLocks/>
            </p:cNvGrpSpPr>
            <p:nvPr/>
          </p:nvGrpSpPr>
          <p:grpSpPr bwMode="auto">
            <a:xfrm>
              <a:off x="2140" y="1673"/>
              <a:ext cx="67" cy="133"/>
              <a:chOff x="2699" y="1525"/>
              <a:chExt cx="91" cy="272"/>
            </a:xfrm>
          </p:grpSpPr>
          <p:sp>
            <p:nvSpPr>
              <p:cNvPr id="181" name="AutoShape 260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AutoShape 261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rgbClr val="333399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5" name="Group 262"/>
            <p:cNvGrpSpPr>
              <a:grpSpLocks/>
            </p:cNvGrpSpPr>
            <p:nvPr/>
          </p:nvGrpSpPr>
          <p:grpSpPr bwMode="auto">
            <a:xfrm>
              <a:off x="2109" y="1665"/>
              <a:ext cx="181" cy="177"/>
              <a:chOff x="2109" y="1570"/>
              <a:chExt cx="363" cy="360"/>
            </a:xfrm>
          </p:grpSpPr>
          <p:sp>
            <p:nvSpPr>
              <p:cNvPr id="179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80" name="Хорда 158"/>
              <p:cNvSpPr>
                <a:spLocks/>
              </p:cNvSpPr>
              <p:nvPr/>
            </p:nvSpPr>
            <p:spPr bwMode="auto">
              <a:xfrm flipH="1">
                <a:off x="2109" y="1570"/>
                <a:ext cx="240" cy="360"/>
              </a:xfrm>
              <a:custGeom>
                <a:avLst/>
                <a:gdLst>
                  <a:gd name="T0" fmla="*/ 0 w 380636"/>
                  <a:gd name="T1" fmla="*/ 0 h 571504"/>
                  <a:gd name="T2" fmla="*/ 0 w 380636"/>
                  <a:gd name="T3" fmla="*/ 0 h 571504"/>
                  <a:gd name="T4" fmla="*/ 0 w 380636"/>
                  <a:gd name="T5" fmla="*/ 0 h 571504"/>
                  <a:gd name="T6" fmla="*/ 5898240 60000 65536"/>
                  <a:gd name="T7" fmla="*/ 17694720 60000 65536"/>
                  <a:gd name="T8" fmla="*/ 0 60000 65536"/>
                  <a:gd name="T9" fmla="*/ 55509 w 380636"/>
                  <a:gd name="T10" fmla="*/ 84138 h 571504"/>
                  <a:gd name="T11" fmla="*/ 325127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lnTo>
                      <a:pt x="110725" y="545315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430" cap="flat" cmpd="sng" algn="ctr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76" name="Line 265"/>
            <p:cNvSpPr>
              <a:spLocks noChangeShapeType="1"/>
            </p:cNvSpPr>
            <p:nvPr/>
          </p:nvSpPr>
          <p:spPr bwMode="auto">
            <a:xfrm flipV="1">
              <a:off x="2168" y="1615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Line 266"/>
            <p:cNvSpPr>
              <a:spLocks noChangeShapeType="1"/>
            </p:cNvSpPr>
            <p:nvPr/>
          </p:nvSpPr>
          <p:spPr bwMode="auto">
            <a:xfrm flipV="1">
              <a:off x="2190" y="1570"/>
              <a:ext cx="0" cy="6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267"/>
            <p:cNvSpPr>
              <a:spLocks noChangeShapeType="1"/>
            </p:cNvSpPr>
            <p:nvPr/>
          </p:nvSpPr>
          <p:spPr bwMode="auto">
            <a:xfrm flipV="1">
              <a:off x="2213" y="1587"/>
              <a:ext cx="0" cy="6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" name="Group 225"/>
          <p:cNvGrpSpPr>
            <a:grpSpLocks/>
          </p:cNvGrpSpPr>
          <p:nvPr/>
        </p:nvGrpSpPr>
        <p:grpSpPr bwMode="auto">
          <a:xfrm>
            <a:off x="4922515" y="2636044"/>
            <a:ext cx="3368675" cy="2017713"/>
            <a:chOff x="3314" y="1372"/>
            <a:chExt cx="2122" cy="1373"/>
          </a:xfrm>
        </p:grpSpPr>
        <p:cxnSp>
          <p:nvCxnSpPr>
            <p:cNvPr id="186" name="Прямая со стрелкой 204"/>
            <p:cNvCxnSpPr/>
            <p:nvPr/>
          </p:nvCxnSpPr>
          <p:spPr>
            <a:xfrm>
              <a:off x="3314" y="1645"/>
              <a:ext cx="1836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205"/>
            <p:cNvCxnSpPr/>
            <p:nvPr/>
          </p:nvCxnSpPr>
          <p:spPr>
            <a:xfrm rot="5400000" flipH="1" flipV="1">
              <a:off x="2786" y="2196"/>
              <a:ext cx="1091" cy="4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3349" y="1372"/>
              <a:ext cx="2087" cy="317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pPr marL="180975" indent="-180975" algn="l"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UDS1-2, SURBL (99.6%)</a:t>
              </a: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89" name="Group 142"/>
          <p:cNvGrpSpPr>
            <a:grpSpLocks/>
          </p:cNvGrpSpPr>
          <p:nvPr/>
        </p:nvGrpSpPr>
        <p:grpSpPr bwMode="auto">
          <a:xfrm>
            <a:off x="5770091" y="3429918"/>
            <a:ext cx="287337" cy="431800"/>
            <a:chOff x="2835" y="1570"/>
            <a:chExt cx="181" cy="272"/>
          </a:xfrm>
          <a:solidFill>
            <a:schemeClr val="accent4">
              <a:lumMod val="75000"/>
            </a:schemeClr>
          </a:solidFill>
        </p:grpSpPr>
        <p:grpSp>
          <p:nvGrpSpPr>
            <p:cNvPr id="190" name="Group 87"/>
            <p:cNvGrpSpPr>
              <a:grpSpLocks/>
            </p:cNvGrpSpPr>
            <p:nvPr/>
          </p:nvGrpSpPr>
          <p:grpSpPr bwMode="auto">
            <a:xfrm flipH="1">
              <a:off x="2907" y="1671"/>
              <a:ext cx="68" cy="134"/>
              <a:chOff x="2699" y="1525"/>
              <a:chExt cx="91" cy="272"/>
            </a:xfrm>
            <a:grpFill/>
          </p:grpSpPr>
          <p:sp>
            <p:nvSpPr>
              <p:cNvPr id="200" name="AutoShape 88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1" name="AutoShape 89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91" name="Group 90"/>
            <p:cNvGrpSpPr>
              <a:grpSpLocks/>
            </p:cNvGrpSpPr>
            <p:nvPr/>
          </p:nvGrpSpPr>
          <p:grpSpPr bwMode="auto">
            <a:xfrm>
              <a:off x="2865" y="1673"/>
              <a:ext cx="68" cy="133"/>
              <a:chOff x="2699" y="1525"/>
              <a:chExt cx="91" cy="272"/>
            </a:xfrm>
            <a:grpFill/>
          </p:grpSpPr>
          <p:sp>
            <p:nvSpPr>
              <p:cNvPr id="198" name="AutoShape 9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9" name="AutoShape 9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92" name="Group 93"/>
            <p:cNvGrpSpPr>
              <a:grpSpLocks/>
            </p:cNvGrpSpPr>
            <p:nvPr/>
          </p:nvGrpSpPr>
          <p:grpSpPr bwMode="auto">
            <a:xfrm>
              <a:off x="2835" y="1665"/>
              <a:ext cx="181" cy="177"/>
              <a:chOff x="2109" y="1570"/>
              <a:chExt cx="363" cy="360"/>
            </a:xfrm>
            <a:grpFill/>
          </p:grpSpPr>
          <p:sp>
            <p:nvSpPr>
              <p:cNvPr id="196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75 w 380636"/>
                  <a:gd name="T1" fmla="*/ 344 h 571504"/>
                  <a:gd name="T2" fmla="*/ 73 w 380636"/>
                  <a:gd name="T3" fmla="*/ 18 h 571504"/>
                  <a:gd name="T4" fmla="*/ 74 w 380636"/>
                  <a:gd name="T5" fmla="*/ 181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close/>
                  </a:path>
                </a:pathLst>
              </a:custGeom>
              <a:grpFill/>
              <a:ln w="11429" cap="flat" cmpd="sng" algn="ctr">
                <a:noFill/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7" name="Хорда 158"/>
              <p:cNvSpPr/>
              <p:nvPr/>
            </p:nvSpPr>
            <p:spPr>
              <a:xfrm flipH="1">
                <a:off x="2109" y="1570"/>
                <a:ext cx="241" cy="360"/>
              </a:xfrm>
              <a:prstGeom prst="chord">
                <a:avLst>
                  <a:gd name="adj1" fmla="val 6422864"/>
                  <a:gd name="adj2" fmla="val 151286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3" name="Line 96"/>
            <p:cNvSpPr>
              <a:spLocks noChangeShapeType="1"/>
            </p:cNvSpPr>
            <p:nvPr/>
          </p:nvSpPr>
          <p:spPr bwMode="auto">
            <a:xfrm flipV="1">
              <a:off x="2894" y="1615"/>
              <a:ext cx="0" cy="66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Line 97"/>
            <p:cNvSpPr>
              <a:spLocks noChangeShapeType="1"/>
            </p:cNvSpPr>
            <p:nvPr/>
          </p:nvSpPr>
          <p:spPr bwMode="auto">
            <a:xfrm flipV="1">
              <a:off x="2916" y="1570"/>
              <a:ext cx="0" cy="67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Line 98"/>
            <p:cNvSpPr>
              <a:spLocks noChangeShapeType="1"/>
            </p:cNvSpPr>
            <p:nvPr/>
          </p:nvSpPr>
          <p:spPr bwMode="auto">
            <a:xfrm flipV="1">
              <a:off x="2939" y="1587"/>
              <a:ext cx="0" cy="66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02" name="Group 142"/>
          <p:cNvGrpSpPr>
            <a:grpSpLocks/>
          </p:cNvGrpSpPr>
          <p:nvPr/>
        </p:nvGrpSpPr>
        <p:grpSpPr bwMode="auto">
          <a:xfrm>
            <a:off x="6994227" y="3717181"/>
            <a:ext cx="287337" cy="431800"/>
            <a:chOff x="2835" y="1570"/>
            <a:chExt cx="181" cy="272"/>
          </a:xfrm>
          <a:solidFill>
            <a:schemeClr val="accent4">
              <a:lumMod val="75000"/>
            </a:schemeClr>
          </a:solidFill>
        </p:grpSpPr>
        <p:grpSp>
          <p:nvGrpSpPr>
            <p:cNvPr id="203" name="Group 87"/>
            <p:cNvGrpSpPr>
              <a:grpSpLocks/>
            </p:cNvGrpSpPr>
            <p:nvPr/>
          </p:nvGrpSpPr>
          <p:grpSpPr bwMode="auto">
            <a:xfrm flipH="1">
              <a:off x="2907" y="1671"/>
              <a:ext cx="68" cy="134"/>
              <a:chOff x="2699" y="1525"/>
              <a:chExt cx="91" cy="272"/>
            </a:xfrm>
            <a:grpFill/>
          </p:grpSpPr>
          <p:sp>
            <p:nvSpPr>
              <p:cNvPr id="213" name="AutoShape 88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4" name="AutoShape 89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4" name="Group 90"/>
            <p:cNvGrpSpPr>
              <a:grpSpLocks/>
            </p:cNvGrpSpPr>
            <p:nvPr/>
          </p:nvGrpSpPr>
          <p:grpSpPr bwMode="auto">
            <a:xfrm>
              <a:off x="2865" y="1673"/>
              <a:ext cx="68" cy="133"/>
              <a:chOff x="2699" y="1525"/>
              <a:chExt cx="91" cy="272"/>
            </a:xfrm>
            <a:grpFill/>
          </p:grpSpPr>
          <p:sp>
            <p:nvSpPr>
              <p:cNvPr id="211" name="AutoShape 91"/>
              <p:cNvSpPr>
                <a:spLocks noChangeArrowheads="1"/>
              </p:cNvSpPr>
              <p:nvPr/>
            </p:nvSpPr>
            <p:spPr bwMode="auto">
              <a:xfrm>
                <a:off x="2699" y="1525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2" name="AutoShape 92"/>
              <p:cNvSpPr>
                <a:spLocks noChangeArrowheads="1"/>
              </p:cNvSpPr>
              <p:nvPr/>
            </p:nvSpPr>
            <p:spPr bwMode="auto">
              <a:xfrm flipH="1" flipV="1">
                <a:off x="2699" y="1661"/>
                <a:ext cx="91" cy="136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5" name="Group 93"/>
            <p:cNvGrpSpPr>
              <a:grpSpLocks/>
            </p:cNvGrpSpPr>
            <p:nvPr/>
          </p:nvGrpSpPr>
          <p:grpSpPr bwMode="auto">
            <a:xfrm>
              <a:off x="2835" y="1665"/>
              <a:ext cx="181" cy="177"/>
              <a:chOff x="2109" y="1570"/>
              <a:chExt cx="363" cy="360"/>
            </a:xfrm>
            <a:grpFill/>
          </p:grpSpPr>
          <p:sp>
            <p:nvSpPr>
              <p:cNvPr id="209" name="Хорда 158"/>
              <p:cNvSpPr>
                <a:spLocks/>
              </p:cNvSpPr>
              <p:nvPr/>
            </p:nvSpPr>
            <p:spPr bwMode="auto">
              <a:xfrm>
                <a:off x="2213" y="1570"/>
                <a:ext cx="259" cy="360"/>
              </a:xfrm>
              <a:custGeom>
                <a:avLst/>
                <a:gdLst>
                  <a:gd name="T0" fmla="*/ 75 w 380636"/>
                  <a:gd name="T1" fmla="*/ 344 h 571504"/>
                  <a:gd name="T2" fmla="*/ 73 w 380636"/>
                  <a:gd name="T3" fmla="*/ 18 h 571504"/>
                  <a:gd name="T4" fmla="*/ 74 w 380636"/>
                  <a:gd name="T5" fmla="*/ 181 h 571504"/>
                  <a:gd name="T6" fmla="*/ 5898240 60000 65536"/>
                  <a:gd name="T7" fmla="*/ 17694720 60000 65536"/>
                  <a:gd name="T8" fmla="*/ 0 60000 65536"/>
                  <a:gd name="T9" fmla="*/ 55846 w 380636"/>
                  <a:gd name="T10" fmla="*/ 84138 h 571504"/>
                  <a:gd name="T11" fmla="*/ 324790 w 380636"/>
                  <a:gd name="T12" fmla="*/ 487366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0636" h="571504">
                    <a:moveTo>
                      <a:pt x="110725" y="545315"/>
                    </a:moveTo>
                    <a:lnTo>
                      <a:pt x="110725" y="545314"/>
                    </a:lnTo>
                    <a:cubicBezTo>
                      <a:pt x="43236" y="498661"/>
                      <a:pt x="0" y="397306"/>
                      <a:pt x="0" y="285752"/>
                    </a:cubicBezTo>
                    <a:cubicBezTo>
                      <a:pt x="-1" y="176162"/>
                      <a:pt x="41743" y="76226"/>
                      <a:pt x="107450" y="28509"/>
                    </a:cubicBezTo>
                    <a:close/>
                  </a:path>
                </a:pathLst>
              </a:custGeom>
              <a:grpFill/>
              <a:ln w="11429" cap="flat" cmpd="sng" algn="ctr">
                <a:noFill/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0" name="Хорда 158"/>
              <p:cNvSpPr/>
              <p:nvPr/>
            </p:nvSpPr>
            <p:spPr>
              <a:xfrm flipH="1">
                <a:off x="2109" y="1570"/>
                <a:ext cx="241" cy="360"/>
              </a:xfrm>
              <a:prstGeom prst="chord">
                <a:avLst>
                  <a:gd name="adj1" fmla="val 6422864"/>
                  <a:gd name="adj2" fmla="val 151286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6" name="Line 96"/>
            <p:cNvSpPr>
              <a:spLocks noChangeShapeType="1"/>
            </p:cNvSpPr>
            <p:nvPr/>
          </p:nvSpPr>
          <p:spPr bwMode="auto">
            <a:xfrm flipV="1">
              <a:off x="2894" y="1615"/>
              <a:ext cx="0" cy="66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Line 97"/>
            <p:cNvSpPr>
              <a:spLocks noChangeShapeType="1"/>
            </p:cNvSpPr>
            <p:nvPr/>
          </p:nvSpPr>
          <p:spPr bwMode="auto">
            <a:xfrm flipV="1">
              <a:off x="2916" y="1570"/>
              <a:ext cx="0" cy="67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Line 98"/>
            <p:cNvSpPr>
              <a:spLocks noChangeShapeType="1"/>
            </p:cNvSpPr>
            <p:nvPr/>
          </p:nvSpPr>
          <p:spPr bwMode="auto">
            <a:xfrm flipV="1">
              <a:off x="2939" y="1587"/>
              <a:ext cx="0" cy="66"/>
            </a:xfrm>
            <a:prstGeom prst="lin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552" y="4289187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t, </a:t>
            </a:r>
            <a:r>
              <a:rPr lang="ru-RU" dirty="0" smtClean="0"/>
              <a:t>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проникновения угроз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847">
            <a:off x="1123691" y="851170"/>
            <a:ext cx="7058163" cy="554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 Hot Comput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5849" y="2254747"/>
            <a:ext cx="1332201" cy="13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aptop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5740" y="3439833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2" descr="rthw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4775622" y="3645030"/>
            <a:ext cx="451028" cy="69273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00140" y="1705783"/>
            <a:ext cx="869148" cy="430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Почта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19165" y="3861060"/>
            <a:ext cx="1005403" cy="430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Файлы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00054" y="3861060"/>
            <a:ext cx="622285" cy="430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Веб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47864" y="5353152"/>
            <a:ext cx="2592376" cy="38010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Внешние устройства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869263" y="1844824"/>
            <a:ext cx="1423788" cy="6340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Локальная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сеть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27" descr="logo_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90" y="3246213"/>
            <a:ext cx="883895" cy="89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chernyshova.KL\Desktop\blackberry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63" y="3831552"/>
            <a:ext cx="628681" cy="6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C Touch Fron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03" y="4414221"/>
            <a:ext cx="426064" cy="52048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ont File Alt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46" y="2963192"/>
            <a:ext cx="1113310" cy="11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hotoshop Fil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" y="1016003"/>
            <a:ext cx="1039156" cy="10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zip file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54" y="970366"/>
            <a:ext cx="1034354" cy="10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rar fil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16" y="5279867"/>
            <a:ext cx="874038" cy="8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doc file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4934705"/>
            <a:ext cx="1034354" cy="10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e mail 2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00" y="1966051"/>
            <a:ext cx="796403" cy="7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2" descr="skype 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0" y="5373678"/>
            <a:ext cx="796403" cy="7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ICQ 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" y="2331993"/>
            <a:ext cx="796403" cy="7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8" descr="camera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4" y="2085447"/>
            <a:ext cx="764528" cy="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Devices printer ic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8" y="5438721"/>
            <a:ext cx="764528" cy="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CD Drive ic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72" y="1062554"/>
            <a:ext cx="764528" cy="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6" descr="HP Flash Drive ic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6" y="2503093"/>
            <a:ext cx="764528" cy="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Network 1 ico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" y="330251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0" descr="network ico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7" y="1021606"/>
            <a:ext cx="1039203" cy="10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атаки и </a:t>
            </a:r>
            <a:r>
              <a:rPr lang="en-GB" dirty="0" smtClean="0"/>
              <a:t>Kaspersky ZETA </a:t>
            </a:r>
            <a:r>
              <a:rPr lang="en-GB" dirty="0"/>
              <a:t>Shield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56825" y="1246078"/>
            <a:ext cx="858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Целевая (</a:t>
            </a:r>
            <a:r>
              <a:rPr lang="ru-RU" dirty="0" err="1" smtClean="0"/>
              <a:t>таргетированная</a:t>
            </a:r>
            <a:r>
              <a:rPr lang="ru-RU" dirty="0" smtClean="0"/>
              <a:t>) атака – это ряд вредоносных действий, направленных на определенного пользователя, компанию или организацию. 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5" y="2446407"/>
            <a:ext cx="3391613" cy="3444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8070" y="2483134"/>
            <a:ext cx="4930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Большинство целевых атак используют</a:t>
            </a:r>
            <a:endParaRPr lang="en-GB" dirty="0"/>
          </a:p>
          <a:p>
            <a:pPr algn="ctr"/>
            <a:r>
              <a:rPr lang="en-GB" sz="2000" dirty="0" smtClean="0"/>
              <a:t> </a:t>
            </a:r>
            <a:r>
              <a:rPr lang="ru-RU" sz="2000" u="sng" dirty="0" err="1" smtClean="0"/>
              <a:t>эксплойты</a:t>
            </a:r>
            <a:r>
              <a:rPr lang="ru-RU" sz="2000" u="sng" dirty="0" smtClean="0"/>
              <a:t> «нулевого дня»</a:t>
            </a:r>
            <a:r>
              <a:rPr lang="en-GB" sz="2000" u="sng" dirty="0" smtClean="0"/>
              <a:t/>
            </a:r>
            <a:br>
              <a:rPr lang="en-GB" sz="2000" u="sng" dirty="0" smtClean="0"/>
            </a:br>
            <a:endParaRPr lang="en-GB" sz="2000" u="sng" dirty="0" smtClean="0"/>
          </a:p>
          <a:p>
            <a:pPr algn="ctr"/>
            <a:r>
              <a:rPr lang="ru-RU" sz="2000" dirty="0" smtClean="0"/>
              <a:t>Сигнатуры для некоторых эксплойтов создать невозможно</a:t>
            </a:r>
            <a:endParaRPr lang="en-GB" sz="2000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8070" y="4168710"/>
            <a:ext cx="4930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Примеры</a:t>
            </a:r>
            <a:r>
              <a:rPr lang="en-GB" sz="1600" dirty="0" smtClean="0"/>
              <a:t>: </a:t>
            </a:r>
            <a:r>
              <a:rPr lang="en-GB" sz="1600" b="1" dirty="0" err="1" smtClean="0"/>
              <a:t>Stuxnet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Duqu</a:t>
            </a:r>
            <a:endParaRPr lang="en-GB" sz="1600" b="1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Stuxnet</a:t>
            </a:r>
            <a:r>
              <a:rPr lang="en-US" sz="1600" dirty="0" smtClean="0"/>
              <a:t> </a:t>
            </a:r>
            <a:r>
              <a:rPr lang="ru-RU" sz="1600" dirty="0" smtClean="0"/>
              <a:t>– сложный червь, разработанный израильскими и американскими специалистами</a:t>
            </a:r>
            <a:r>
              <a:rPr lang="en-US" sz="1600" dirty="0" smtClean="0"/>
              <a:t>. </a:t>
            </a:r>
            <a:r>
              <a:rPr lang="ru-RU" sz="1600" dirty="0" smtClean="0"/>
              <a:t>Впервые зафиксирован в июне</a:t>
            </a:r>
            <a:r>
              <a:rPr lang="en-US" sz="1600" dirty="0" smtClean="0"/>
              <a:t> 2010</a:t>
            </a:r>
            <a:r>
              <a:rPr lang="ru-RU" sz="1600" dirty="0" smtClean="0"/>
              <a:t> г. Изначально распространялся через</a:t>
            </a:r>
            <a:r>
              <a:rPr lang="en-US" sz="1600" dirty="0" smtClean="0"/>
              <a:t> </a:t>
            </a:r>
            <a:r>
              <a:rPr lang="en-US" sz="1600" dirty="0"/>
              <a:t>Microsoft </a:t>
            </a:r>
            <a:r>
              <a:rPr lang="en-US" sz="1600" dirty="0" smtClean="0"/>
              <a:t>Windows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/>
              <a:t>Мишень: программное и аппаратное обеспечение компании </a:t>
            </a:r>
            <a:r>
              <a:rPr lang="en-US" sz="1600" dirty="0"/>
              <a:t>Siemens</a:t>
            </a:r>
            <a:r>
              <a:rPr lang="ru-RU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10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Kaspersky </a:t>
            </a:r>
            <a:r>
              <a:rPr lang="en-US" dirty="0" smtClean="0"/>
              <a:t>Security</a:t>
            </a:r>
            <a:r>
              <a:rPr lang="ru-RU" dirty="0" smtClean="0"/>
              <a:t> для </a:t>
            </a:r>
            <a:r>
              <a:rPr lang="en-US" dirty="0"/>
              <a:t>Linux Mail </a:t>
            </a:r>
            <a:r>
              <a:rPr lang="en-US" dirty="0" smtClean="0"/>
              <a:t>Server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Ключевые возможности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51520" y="980728"/>
            <a:ext cx="8626080" cy="54006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Интеграция и производительность</a:t>
            </a:r>
            <a:endParaRPr lang="en-US" dirty="0" smtClean="0"/>
          </a:p>
          <a:p>
            <a:pPr lvl="1"/>
            <a:r>
              <a:rPr lang="ru-RU" dirty="0" smtClean="0"/>
              <a:t>Поддержка большинства популярных </a:t>
            </a:r>
            <a:r>
              <a:rPr lang="en-US" dirty="0" smtClean="0"/>
              <a:t>MTA </a:t>
            </a:r>
            <a:r>
              <a:rPr lang="ru-RU" dirty="0" smtClean="0"/>
              <a:t>на базе</a:t>
            </a:r>
            <a:r>
              <a:rPr lang="en-US" dirty="0" smtClean="0"/>
              <a:t> Linux</a:t>
            </a:r>
          </a:p>
          <a:p>
            <a:pPr lvl="1"/>
            <a:r>
              <a:rPr lang="ru-RU" dirty="0" smtClean="0"/>
              <a:t>Поддержка интерфейса</a:t>
            </a:r>
            <a:r>
              <a:rPr lang="en-US" dirty="0" smtClean="0"/>
              <a:t> </a:t>
            </a:r>
            <a:r>
              <a:rPr lang="en-US" dirty="0" err="1" smtClean="0"/>
              <a:t>AMaViS</a:t>
            </a:r>
            <a:r>
              <a:rPr lang="ru-RU" dirty="0" smtClean="0"/>
              <a:t> и</a:t>
            </a:r>
            <a:r>
              <a:rPr lang="en-US" dirty="0" smtClean="0"/>
              <a:t> </a:t>
            </a:r>
            <a:r>
              <a:rPr lang="ru-RU" dirty="0" smtClean="0"/>
              <a:t>файлового сканера</a:t>
            </a:r>
            <a:endParaRPr lang="en-US" dirty="0" smtClean="0"/>
          </a:p>
          <a:p>
            <a:pPr lvl="1"/>
            <a:r>
              <a:rPr lang="ru-RU" dirty="0" smtClean="0"/>
              <a:t>Поддержка </a:t>
            </a:r>
            <a:r>
              <a:rPr lang="en-US" dirty="0" smtClean="0"/>
              <a:t>LDAP</a:t>
            </a:r>
            <a:r>
              <a:rPr lang="ru-RU" dirty="0" smtClean="0"/>
              <a:t>-сервисов</a:t>
            </a:r>
            <a:r>
              <a:rPr lang="en-US" dirty="0" smtClean="0"/>
              <a:t> (</a:t>
            </a:r>
            <a:r>
              <a:rPr lang="en-US" dirty="0" err="1" smtClean="0"/>
              <a:t>OpenLDAP</a:t>
            </a:r>
            <a:r>
              <a:rPr lang="en-US" dirty="0" smtClean="0"/>
              <a:t>, Microsoft Active Directory </a:t>
            </a:r>
            <a:r>
              <a:rPr lang="ru-RU" dirty="0" smtClean="0"/>
              <a:t>и внешние БД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Высокая производительность</a:t>
            </a:r>
            <a:r>
              <a:rPr lang="en-US" dirty="0" smtClean="0"/>
              <a:t> (</a:t>
            </a:r>
            <a:r>
              <a:rPr lang="ru-RU" dirty="0" smtClean="0"/>
              <a:t>до </a:t>
            </a:r>
            <a:r>
              <a:rPr lang="en-US" dirty="0" smtClean="0"/>
              <a:t>50 </a:t>
            </a:r>
            <a:r>
              <a:rPr lang="ru-RU" dirty="0" smtClean="0"/>
              <a:t>сообщений</a:t>
            </a:r>
            <a:r>
              <a:rPr lang="en-US" dirty="0" smtClean="0"/>
              <a:t>/</a:t>
            </a:r>
            <a:r>
              <a:rPr lang="ru-RU" dirty="0" smtClean="0"/>
              <a:t>сек</a:t>
            </a:r>
            <a:r>
              <a:rPr lang="en-US" dirty="0" smtClean="0"/>
              <a:t> </a:t>
            </a:r>
            <a:r>
              <a:rPr lang="ru-RU" dirty="0" smtClean="0"/>
              <a:t>на платформе</a:t>
            </a:r>
            <a:r>
              <a:rPr lang="en-US" dirty="0" smtClean="0"/>
              <a:t> </a:t>
            </a:r>
            <a:r>
              <a:rPr lang="en-US" dirty="0"/>
              <a:t>HP </a:t>
            </a:r>
            <a:r>
              <a:rPr lang="en-US" dirty="0" err="1" smtClean="0"/>
              <a:t>ProLiant</a:t>
            </a:r>
            <a:r>
              <a:rPr lang="en-US" dirty="0"/>
              <a:t> DL580 </a:t>
            </a:r>
            <a:r>
              <a:rPr lang="en-US" dirty="0" smtClean="0"/>
              <a:t>)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dirty="0" smtClean="0"/>
              <a:t>Управление и мониторинг</a:t>
            </a:r>
            <a:endParaRPr lang="en-US" dirty="0" smtClean="0"/>
          </a:p>
          <a:p>
            <a:pPr lvl="1"/>
            <a:r>
              <a:rPr lang="ru-RU" dirty="0" smtClean="0"/>
              <a:t>Веб-интерфейс, информационная панель, интерфейс командной строки </a:t>
            </a:r>
            <a:r>
              <a:rPr lang="en-US" dirty="0" smtClean="0"/>
              <a:t>(CLI)</a:t>
            </a:r>
          </a:p>
          <a:p>
            <a:pPr lvl="1"/>
            <a:r>
              <a:rPr lang="ru-RU" dirty="0" smtClean="0"/>
              <a:t>«Черные» и «белые» списки (корпоративные и персональные) </a:t>
            </a:r>
            <a:endParaRPr lang="en-US" dirty="0" smtClean="0"/>
          </a:p>
          <a:p>
            <a:pPr lvl="1"/>
            <a:r>
              <a:rPr lang="ru-RU" dirty="0" smtClean="0"/>
              <a:t>Управление почтовым трафиком с поддержкой </a:t>
            </a:r>
            <a:r>
              <a:rPr lang="en-US" dirty="0" smtClean="0"/>
              <a:t>IPv6</a:t>
            </a:r>
          </a:p>
          <a:p>
            <a:pPr lvl="1"/>
            <a:r>
              <a:rPr lang="ru-RU" dirty="0"/>
              <a:t>Гибкая система </a:t>
            </a:r>
            <a:r>
              <a:rPr lang="ru-RU" dirty="0" smtClean="0"/>
              <a:t>отчетов и уведомлений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0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Kaspersky Security</a:t>
            </a:r>
            <a:r>
              <a:rPr lang="ru-RU" dirty="0"/>
              <a:t> для </a:t>
            </a:r>
            <a:r>
              <a:rPr lang="en-US" dirty="0"/>
              <a:t>Linux Mail </a:t>
            </a:r>
            <a:r>
              <a:rPr lang="en-US" dirty="0" smtClean="0"/>
              <a:t>Server</a:t>
            </a:r>
            <a:br>
              <a:rPr lang="en-US" dirty="0" smtClean="0"/>
            </a:br>
            <a:r>
              <a:rPr lang="ru-RU" dirty="0"/>
              <a:t>Веб-интер</a:t>
            </a:r>
            <a:r>
              <a:rPr lang="ru-RU" dirty="0" smtClean="0"/>
              <a:t>фейс (информационная панель)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5064"/>
            <a:ext cx="7125216" cy="520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9923" r="17917"/>
          <a:stretch/>
        </p:blipFill>
        <p:spPr>
          <a:xfrm>
            <a:off x="899592" y="1115064"/>
            <a:ext cx="7137601" cy="539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9768" r="18020"/>
          <a:stretch/>
        </p:blipFill>
        <p:spPr>
          <a:xfrm>
            <a:off x="899592" y="980729"/>
            <a:ext cx="7269232" cy="553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1" y="980728"/>
            <a:ext cx="7573172" cy="553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Kaspersky Security </a:t>
            </a:r>
            <a:r>
              <a:rPr lang="ru-RU" sz="2900" dirty="0"/>
              <a:t>для </a:t>
            </a:r>
            <a:r>
              <a:rPr lang="en-US" sz="2900" dirty="0"/>
              <a:t>Linux Mail Server</a:t>
            </a:r>
            <a:br>
              <a:rPr lang="en-US" sz="2900" dirty="0"/>
            </a:br>
            <a:r>
              <a:rPr lang="ru-RU" sz="2900" dirty="0"/>
              <a:t>Поддерживаемые ОС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64600" y="1116048"/>
            <a:ext cx="8614800" cy="52652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Red </a:t>
            </a:r>
            <a:r>
              <a:rPr lang="en-US" dirty="0"/>
              <a:t>Hat Enterprise Linux Server </a:t>
            </a:r>
            <a:r>
              <a:rPr lang="en-US" dirty="0" smtClean="0"/>
              <a:t>6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SUSE Linux Enterprise Server 11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/>
              <a:t>Debian</a:t>
            </a:r>
            <a:r>
              <a:rPr lang="en-US" dirty="0"/>
              <a:t> GNU/Linux 6 Squeeze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Ubuntu 10.04 LTS; 12.04 LTS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/>
              <a:t>CentOS</a:t>
            </a:r>
            <a:r>
              <a:rPr lang="en-US" dirty="0"/>
              <a:t> 6.x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Novell Open Enterprise Server 11 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/>
              <a:t>FreeBSD 8.x, 9.x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/>
              <a:t>openSUSE</a:t>
            </a:r>
            <a:r>
              <a:rPr lang="en-US" dirty="0"/>
              <a:t> 12.1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/>
              <a:t>Canaima</a:t>
            </a:r>
            <a:r>
              <a:rPr lang="en-US" dirty="0"/>
              <a:t> 3.0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/>
              <a:t>Asianux</a:t>
            </a:r>
            <a:r>
              <a:rPr lang="en-US" dirty="0"/>
              <a:t> Server 4 SP1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64" y="1052736"/>
            <a:ext cx="125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82" y="1491988"/>
            <a:ext cx="1257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E:\user\logo-full-freebs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94" y="3933056"/>
            <a:ext cx="1597888" cy="5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89" y="2366473"/>
            <a:ext cx="1209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9" y="2924944"/>
            <a:ext cx="1990725" cy="4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9" y="1852123"/>
            <a:ext cx="581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64" y="3601993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16" y="4365104"/>
            <a:ext cx="753666" cy="7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62" y="5126486"/>
            <a:ext cx="933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70219"/>
            <a:ext cx="1445162" cy="4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и сертификаты</a:t>
            </a:r>
            <a:endParaRPr lang="ru-RU" sz="2900" dirty="0"/>
          </a:p>
        </p:txBody>
      </p:sp>
      <p:pic>
        <p:nvPicPr>
          <p:cNvPr id="1026" name="Picture 2" descr="E:\user\logo\VMW_09Q3_LGO_VMwareReady_Me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86" y="5092183"/>
            <a:ext cx="9715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\logo\RHReadyC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11" y="3965373"/>
            <a:ext cx="1409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\logo\vbsp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9420"/>
            <a:ext cx="12287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user\logo\cert_121827_kaspersk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5" y="4005064"/>
            <a:ext cx="1330968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user\logo\RFC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99" y="1119420"/>
            <a:ext cx="1415398" cy="18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user\logo\YES_Certified_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71" y="4158733"/>
            <a:ext cx="10509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93" y="1119419"/>
            <a:ext cx="1373282" cy="181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E:\user\500px-NewTux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59" y="3114092"/>
            <a:ext cx="1484953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user\logo-full-freebs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6" y="4978743"/>
            <a:ext cx="2371997" cy="8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96919"/>
            <a:ext cx="2130609" cy="1412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A65"/>
                </a:solidFill>
              </a:rPr>
              <a:t>Как приобрести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323528" y="853348"/>
            <a:ext cx="8820472" cy="7034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400" dirty="0" smtClean="0"/>
              <a:t>Kaspersky Security </a:t>
            </a:r>
            <a:r>
              <a:rPr lang="ru-RU" sz="3400" dirty="0" smtClean="0"/>
              <a:t>для </a:t>
            </a:r>
            <a:r>
              <a:rPr lang="en-US" sz="3400" dirty="0" smtClean="0"/>
              <a:t>Linux Mail Server</a:t>
            </a:r>
            <a:endParaRPr lang="ru-RU" sz="3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464905"/>
            <a:ext cx="8554300" cy="3060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0" descr="OK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428207" y="4509120"/>
            <a:ext cx="262727" cy="2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0" descr="OK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424022" y="4773791"/>
            <a:ext cx="262727" cy="2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0" descr="OK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424021" y="5253058"/>
            <a:ext cx="262727" cy="2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OK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795259" y="4779482"/>
            <a:ext cx="262727" cy="2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OK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785171" y="5733256"/>
            <a:ext cx="262727" cy="2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E:\user\500px-NewTux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54" y="6287843"/>
            <a:ext cx="464840" cy="5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266" y="840790"/>
            <a:ext cx="8036944" cy="260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Антивирус Касперского для </a:t>
            </a:r>
            <a:r>
              <a:rPr lang="en-US" sz="3200" dirty="0"/>
              <a:t>Proxy </a:t>
            </a:r>
            <a:r>
              <a:rPr lang="en-US" sz="3200" dirty="0" smtClean="0"/>
              <a:t>Server </a:t>
            </a:r>
          </a:p>
          <a:p>
            <a:pPr>
              <a:lnSpc>
                <a:spcPct val="110000"/>
              </a:lnSpc>
            </a:pPr>
            <a:r>
              <a:rPr lang="ru-RU" sz="2800" dirty="0" smtClean="0"/>
              <a:t>Входит </a:t>
            </a:r>
            <a:r>
              <a:rPr lang="ru-RU" sz="2800" dirty="0"/>
              <a:t>в </a:t>
            </a:r>
            <a:r>
              <a:rPr lang="ru-RU" sz="2800" dirty="0" smtClean="0"/>
              <a:t>состав:</a:t>
            </a:r>
            <a:endParaRPr lang="en-US" sz="2800" dirty="0" smtClean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400" dirty="0" smtClean="0">
                <a:solidFill>
                  <a:schemeClr val="accent1"/>
                </a:solidFill>
              </a:rPr>
              <a:t>Kaspersky </a:t>
            </a:r>
            <a:r>
              <a:rPr lang="en-US" sz="2400" dirty="0">
                <a:solidFill>
                  <a:schemeClr val="accent1"/>
                </a:solidFill>
              </a:rPr>
              <a:t>Total Space </a:t>
            </a:r>
            <a:r>
              <a:rPr lang="en-US" sz="2400" dirty="0" smtClean="0">
                <a:solidFill>
                  <a:schemeClr val="accent1"/>
                </a:solidFill>
              </a:rPr>
              <a:t>Security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400" dirty="0" smtClean="0">
                <a:solidFill>
                  <a:schemeClr val="accent1"/>
                </a:solidFill>
              </a:rPr>
              <a:t>Kaspersky </a:t>
            </a:r>
            <a:r>
              <a:rPr lang="en-US" sz="2400" dirty="0">
                <a:solidFill>
                  <a:schemeClr val="accent1"/>
                </a:solidFill>
              </a:rPr>
              <a:t>Security </a:t>
            </a:r>
            <a:r>
              <a:rPr lang="ru-RU" sz="2400" dirty="0">
                <a:solidFill>
                  <a:schemeClr val="accent1"/>
                </a:solidFill>
              </a:rPr>
              <a:t>для интернет-шлюзов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indent="365125">
              <a:lnSpc>
                <a:spcPct val="110000"/>
              </a:lnSpc>
              <a:buClr>
                <a:srgbClr val="C00000"/>
              </a:buClr>
              <a:buSzPct val="75000"/>
            </a:pP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ru-RU" sz="2400" dirty="0">
                <a:solidFill>
                  <a:schemeClr val="accent1"/>
                </a:solidFill>
              </a:rPr>
              <a:t>вкл. версию для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xSP</a:t>
            </a:r>
            <a:r>
              <a:rPr lang="ru-RU" sz="2400" dirty="0">
                <a:solidFill>
                  <a:schemeClr val="accent1"/>
                </a:solidFill>
              </a:rPr>
              <a:t>-провайдеров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76266" y="1389537"/>
            <a:ext cx="9342784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Входит </a:t>
            </a:r>
            <a:r>
              <a:rPr lang="ru-RU" sz="2800" dirty="0"/>
              <a:t>в </a:t>
            </a:r>
            <a:r>
              <a:rPr lang="ru-RU" sz="2800" dirty="0" smtClean="0"/>
              <a:t>состав:</a:t>
            </a:r>
            <a:endParaRPr lang="en-US" sz="2800" dirty="0" smtClean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300" dirty="0" smtClean="0">
                <a:solidFill>
                  <a:schemeClr val="accent1"/>
                </a:solidFill>
              </a:rPr>
              <a:t>Kaspersky </a:t>
            </a:r>
            <a:r>
              <a:rPr lang="en-US" sz="2300" dirty="0">
                <a:solidFill>
                  <a:schemeClr val="accent1"/>
                </a:solidFill>
              </a:rPr>
              <a:t>Enterprise Space </a:t>
            </a:r>
            <a:r>
              <a:rPr lang="en-US" sz="2300" dirty="0" smtClean="0">
                <a:solidFill>
                  <a:schemeClr val="accent1"/>
                </a:solidFill>
              </a:rPr>
              <a:t>Security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300" dirty="0" smtClean="0">
                <a:solidFill>
                  <a:schemeClr val="accent1"/>
                </a:solidFill>
              </a:rPr>
              <a:t>Kaspersky </a:t>
            </a:r>
            <a:r>
              <a:rPr lang="en-US" sz="2300" dirty="0">
                <a:solidFill>
                  <a:schemeClr val="accent1"/>
                </a:solidFill>
              </a:rPr>
              <a:t>Total Space </a:t>
            </a:r>
            <a:r>
              <a:rPr lang="en-US" sz="2300" dirty="0" smtClean="0">
                <a:solidFill>
                  <a:schemeClr val="accent1"/>
                </a:solidFill>
              </a:rPr>
              <a:t>Security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300" dirty="0" smtClean="0">
                <a:solidFill>
                  <a:schemeClr val="accent1"/>
                </a:solidFill>
              </a:rPr>
              <a:t>Kaspersky </a:t>
            </a:r>
            <a:r>
              <a:rPr lang="en-US" sz="2300" dirty="0">
                <a:solidFill>
                  <a:schemeClr val="accent1"/>
                </a:solidFill>
              </a:rPr>
              <a:t>Security </a:t>
            </a:r>
            <a:r>
              <a:rPr lang="ru-RU" sz="2300" dirty="0">
                <a:solidFill>
                  <a:schemeClr val="accent1"/>
                </a:solidFill>
              </a:rPr>
              <a:t>для почтовых </a:t>
            </a:r>
            <a:r>
              <a:rPr lang="ru-RU" sz="2300" dirty="0" smtClean="0">
                <a:solidFill>
                  <a:schemeClr val="accent1"/>
                </a:solidFill>
              </a:rPr>
              <a:t>серверов</a:t>
            </a:r>
            <a:endParaRPr lang="en-US" sz="23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sz="2300" dirty="0">
                <a:solidFill>
                  <a:schemeClr val="accent1"/>
                </a:solidFill>
              </a:rPr>
              <a:t>Р</a:t>
            </a:r>
            <a:r>
              <a:rPr lang="ru-RU" sz="2300" dirty="0" smtClean="0">
                <a:solidFill>
                  <a:schemeClr val="accent1"/>
                </a:solidFill>
              </a:rPr>
              <a:t>ешений </a:t>
            </a:r>
            <a:r>
              <a:rPr lang="ru-RU" sz="2300" dirty="0">
                <a:solidFill>
                  <a:schemeClr val="accent1"/>
                </a:solidFill>
              </a:rPr>
              <a:t>для защиты почты абонентов </a:t>
            </a:r>
            <a:r>
              <a:rPr lang="en-US" sz="2300" dirty="0" err="1">
                <a:solidFill>
                  <a:schemeClr val="accent1"/>
                </a:solidFill>
              </a:rPr>
              <a:t>xSP</a:t>
            </a:r>
            <a:endParaRPr lang="en-US" sz="23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89537"/>
            <a:ext cx="84102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Приходит </a:t>
            </a:r>
            <a:r>
              <a:rPr lang="ru-RU" sz="2800" dirty="0"/>
              <a:t>на </a:t>
            </a:r>
            <a:r>
              <a:rPr lang="ru-RU" sz="2800" dirty="0" smtClean="0"/>
              <a:t>смену: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ru-RU" sz="2400" dirty="0" smtClean="0">
                <a:solidFill>
                  <a:schemeClr val="accent1"/>
                </a:solidFill>
              </a:rPr>
              <a:t>Антивирусу </a:t>
            </a:r>
            <a:r>
              <a:rPr lang="ru-RU" sz="2400" dirty="0">
                <a:solidFill>
                  <a:schemeClr val="accent1"/>
                </a:solidFill>
              </a:rPr>
              <a:t>Касперского для</a:t>
            </a:r>
            <a:r>
              <a:rPr lang="en-US" sz="2400" dirty="0">
                <a:solidFill>
                  <a:schemeClr val="accent1"/>
                </a:solidFill>
              </a:rPr>
              <a:t> Linux Mail </a:t>
            </a:r>
            <a:r>
              <a:rPr lang="en-US" sz="2400" dirty="0" smtClean="0">
                <a:solidFill>
                  <a:schemeClr val="accent1"/>
                </a:solidFill>
              </a:rPr>
              <a:t>Server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400" dirty="0" smtClean="0">
                <a:solidFill>
                  <a:schemeClr val="accent1"/>
                </a:solidFill>
              </a:rPr>
              <a:t>Kaspersky </a:t>
            </a:r>
            <a:r>
              <a:rPr lang="en-US" sz="2400" dirty="0">
                <a:solidFill>
                  <a:schemeClr val="accent1"/>
                </a:solidFill>
              </a:rPr>
              <a:t>Mail </a:t>
            </a:r>
            <a:r>
              <a:rPr lang="en-US" sz="2400" dirty="0" smtClean="0">
                <a:solidFill>
                  <a:schemeClr val="accent1"/>
                </a:solidFill>
              </a:rPr>
              <a:t>Gateway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sz="2400" dirty="0" smtClean="0">
                <a:solidFill>
                  <a:schemeClr val="accent1"/>
                </a:solidFill>
              </a:rPr>
              <a:t>Kaspersky </a:t>
            </a:r>
            <a:r>
              <a:rPr lang="en-US" sz="2400" dirty="0">
                <a:solidFill>
                  <a:schemeClr val="accent1"/>
                </a:solidFill>
              </a:rPr>
              <a:t>Anti-Spam</a:t>
            </a:r>
          </a:p>
        </p:txBody>
      </p:sp>
    </p:spTree>
    <p:extLst>
      <p:ext uri="{BB962C8B-B14F-4D97-AF65-F5344CB8AC3E}">
        <p14:creationId xmlns:p14="http://schemas.microsoft.com/office/powerpoint/2010/main" val="6865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4" grpId="0" uiExpand="1" build="allAtOnce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Roadmap</a:t>
            </a:r>
            <a:r>
              <a:rPr lang="ru-RU" sz="2800" dirty="0">
                <a:latin typeface="+mn-lt"/>
              </a:rPr>
              <a:t>, дальней</a:t>
            </a:r>
            <a:r>
              <a:rPr lang="ru-RU" sz="2800" dirty="0" smtClean="0">
                <a:latin typeface="+mn-lt"/>
              </a:rPr>
              <a:t>шее развитие</a:t>
            </a:r>
            <a:endParaRPr lang="ru-RU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66400" y="980728"/>
            <a:ext cx="8614800" cy="5193272"/>
          </a:xfrm>
        </p:spPr>
        <p:txBody>
          <a:bodyPr/>
          <a:lstStyle/>
          <a:p>
            <a:r>
              <a:rPr lang="ru-RU" dirty="0"/>
              <a:t>Стратегия развития защитных решений д</a:t>
            </a:r>
            <a:r>
              <a:rPr lang="ru-RU" dirty="0" smtClean="0"/>
              <a:t>ля почтовых и интернет-шлюзов</a:t>
            </a:r>
            <a:endParaRPr lang="en-US" dirty="0"/>
          </a:p>
          <a:p>
            <a:endParaRPr lang="en-US" sz="4000" dirty="0" smtClean="0"/>
          </a:p>
          <a:p>
            <a:r>
              <a:rPr lang="ru-RU" dirty="0" smtClean="0"/>
              <a:t>Планы по развитию продуктов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0245935"/>
              </p:ext>
            </p:extLst>
          </p:nvPr>
        </p:nvGraphicFramePr>
        <p:xfrm>
          <a:off x="251525" y="1788222"/>
          <a:ext cx="8562782" cy="70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36677"/>
              </p:ext>
            </p:extLst>
          </p:nvPr>
        </p:nvGraphicFramePr>
        <p:xfrm>
          <a:off x="73042" y="3102952"/>
          <a:ext cx="9070958" cy="3062858"/>
        </p:xfrm>
        <a:graphic>
          <a:graphicData uri="http://schemas.openxmlformats.org/drawingml/2006/table">
            <a:tbl>
              <a:tblPr firstRow="1" bandRow="1"/>
              <a:tblGrid>
                <a:gridCol w="21760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  <a:gridCol w="252953"/>
              </a:tblGrid>
              <a:tr h="205318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H1-11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H2-11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H1-12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H2-12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H1-13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H2-13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H1-14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H2-14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H1-15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H2-15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H1-16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H2-16</a:t>
                      </a:r>
                      <a:endParaRPr lang="ru-RU" sz="1600" b="0" dirty="0">
                        <a:solidFill>
                          <a:schemeClr val="accent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901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51525" y="4077073"/>
            <a:ext cx="2880320" cy="1438078"/>
            <a:chOff x="251525" y="4077073"/>
            <a:chExt cx="2880320" cy="1438078"/>
          </a:xfrm>
        </p:grpSpPr>
        <p:sp>
          <p:nvSpPr>
            <p:cNvPr id="9" name="Pentagon 65"/>
            <p:cNvSpPr/>
            <p:nvPr/>
          </p:nvSpPr>
          <p:spPr bwMode="auto">
            <a:xfrm>
              <a:off x="251525" y="4077073"/>
              <a:ext cx="2664296" cy="508850"/>
            </a:xfrm>
            <a:prstGeom prst="homePlate">
              <a:avLst>
                <a:gd name="adj" fmla="val 53125"/>
              </a:avLst>
            </a:prstGeom>
            <a:gradFill rotWithShape="1">
              <a:gsLst>
                <a:gs pos="0">
                  <a:srgbClr val="BBE0E3">
                    <a:lumMod val="25000"/>
                  </a:srgbClr>
                </a:gs>
                <a:gs pos="100000">
                  <a:srgbClr val="BBE0E3">
                    <a:alpha val="20000"/>
                  </a:srgbClr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0" rIns="0" bIns="0" rtlCol="0" anchor="ctr" anchorCtr="0"/>
            <a:lstStyle/>
            <a:p>
              <a:pPr>
                <a:lnSpc>
                  <a:spcPts val="1600"/>
                </a:lnSpc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Kaspersky Security </a:t>
              </a:r>
              <a:br>
                <a:rPr lang="en-US" sz="1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ru-RU" sz="1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для </a:t>
              </a:r>
              <a:r>
                <a:rPr lang="en-US" sz="1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Linux Mail  Server</a:t>
              </a:r>
              <a:endParaRPr 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Pentagon 65"/>
            <p:cNvSpPr/>
            <p:nvPr/>
          </p:nvSpPr>
          <p:spPr bwMode="auto">
            <a:xfrm>
              <a:off x="251525" y="5011095"/>
              <a:ext cx="2880320" cy="504056"/>
            </a:xfrm>
            <a:prstGeom prst="homePlate">
              <a:avLst>
                <a:gd name="adj" fmla="val 53125"/>
              </a:avLst>
            </a:prstGeom>
            <a:gradFill rotWithShape="1">
              <a:gsLst>
                <a:gs pos="0">
                  <a:srgbClr val="BBE0E3">
                    <a:lumMod val="25000"/>
                  </a:srgbClr>
                </a:gs>
                <a:gs pos="100000">
                  <a:srgbClr val="BBE0E3">
                    <a:alpha val="20000"/>
                  </a:srgbClr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0" rIns="0" bIns="0" rtlCol="0" anchor="ctr" anchorCtr="0"/>
            <a:lstStyle/>
            <a:p>
              <a:pPr>
                <a:lnSpc>
                  <a:spcPts val="1600"/>
                </a:lnSpc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Антивирус Касперского для</a:t>
              </a:r>
              <a:r>
                <a:rPr lang="en-US" sz="12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Proxy Server</a:t>
              </a:r>
              <a:endParaRPr lang="en-US" sz="1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87829" y="4077073"/>
            <a:ext cx="2664292" cy="1435516"/>
            <a:chOff x="2987829" y="4077073"/>
            <a:chExt cx="2664292" cy="1435516"/>
          </a:xfrm>
        </p:grpSpPr>
        <p:sp>
          <p:nvSpPr>
            <p:cNvPr id="10" name="Pentagon 65"/>
            <p:cNvSpPr/>
            <p:nvPr/>
          </p:nvSpPr>
          <p:spPr bwMode="auto">
            <a:xfrm>
              <a:off x="3213457" y="5011095"/>
              <a:ext cx="2438664" cy="501494"/>
            </a:xfrm>
            <a:prstGeom prst="homePlate">
              <a:avLst>
                <a:gd name="adj" fmla="val 53125"/>
              </a:avLst>
            </a:prstGeom>
            <a:gradFill rotWithShape="1">
              <a:gsLst>
                <a:gs pos="0">
                  <a:srgbClr val="BBE0E3">
                    <a:lumMod val="25000"/>
                  </a:srgbClr>
                </a:gs>
                <a:gs pos="100000">
                  <a:srgbClr val="BBE0E3">
                    <a:alpha val="20000"/>
                  </a:srgbClr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0" rIns="0" bIns="0" rtlCol="0" anchor="ctr" anchorCtr="0"/>
            <a:lstStyle/>
            <a:p>
              <a:pPr>
                <a:lnSpc>
                  <a:spcPts val="1600"/>
                </a:lnSpc>
                <a:defRPr/>
              </a:pPr>
              <a:r>
                <a:rPr lang="en-US" sz="16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Kaspersky Web Security </a:t>
              </a:r>
              <a:r>
                <a:rPr lang="en-US" sz="14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	</a:t>
              </a:r>
              <a:r>
                <a:rPr lang="en-US" sz="12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	</a:t>
              </a: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2" name="Pentagon 65"/>
            <p:cNvSpPr/>
            <p:nvPr/>
          </p:nvSpPr>
          <p:spPr bwMode="auto">
            <a:xfrm>
              <a:off x="2987829" y="4077073"/>
              <a:ext cx="2664291" cy="501974"/>
            </a:xfrm>
            <a:prstGeom prst="homePlate">
              <a:avLst>
                <a:gd name="adj" fmla="val 53125"/>
              </a:avLst>
            </a:prstGeom>
            <a:gradFill rotWithShape="1">
              <a:gsLst>
                <a:gs pos="0">
                  <a:srgbClr val="BBE0E3">
                    <a:lumMod val="25000"/>
                  </a:srgbClr>
                </a:gs>
                <a:gs pos="100000">
                  <a:srgbClr val="BBE0E3">
                    <a:alpha val="20000"/>
                  </a:srgbClr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0" rIns="0" bIns="0" rtlCol="0" anchor="ctr" anchorCtr="0"/>
            <a:lstStyle/>
            <a:p>
              <a:pPr>
                <a:lnSpc>
                  <a:spcPts val="1600"/>
                </a:lnSpc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Mail Security Appliance</a:t>
              </a:r>
              <a:endPara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4" name="Pentagon 65"/>
          <p:cNvSpPr/>
          <p:nvPr/>
        </p:nvSpPr>
        <p:spPr bwMode="auto">
          <a:xfrm>
            <a:off x="5724128" y="4509120"/>
            <a:ext cx="3419872" cy="612000"/>
          </a:xfrm>
          <a:prstGeom prst="homePlate">
            <a:avLst>
              <a:gd name="adj" fmla="val 53125"/>
            </a:avLst>
          </a:prstGeom>
          <a:gradFill rotWithShape="1">
            <a:gsLst>
              <a:gs pos="0">
                <a:srgbClr val="BBE0E3">
                  <a:lumMod val="25000"/>
                </a:srgbClr>
              </a:gs>
              <a:gs pos="100000">
                <a:srgbClr val="BBE0E3">
                  <a:alpha val="20000"/>
                </a:srgbClr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0" rIns="0" bIns="0" rtlCol="0" anchor="ctr" anchorCtr="0"/>
          <a:lstStyle/>
          <a:p>
            <a:pPr>
              <a:lnSpc>
                <a:spcPts val="1600"/>
              </a:lnSpc>
              <a:defRPr/>
            </a:pPr>
            <a:r>
              <a:rPr lang="en-US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Web&amp;Mail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Security </a:t>
            </a:r>
            <a:r>
              <a:rPr lang="en-US" sz="16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Appliance c 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DLP</a:t>
            </a:r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Pentagon 66"/>
          <p:cNvSpPr/>
          <p:nvPr/>
        </p:nvSpPr>
        <p:spPr bwMode="auto">
          <a:xfrm rot="16200000">
            <a:off x="3636359" y="3572560"/>
            <a:ext cx="431133" cy="144014"/>
          </a:xfrm>
          <a:prstGeom prst="homePlate">
            <a:avLst/>
          </a:prstGeom>
          <a:solidFill>
            <a:schemeClr val="accent1">
              <a:alpha val="26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" tIns="0" rIns="0" bIns="0" rtlCol="0" anchor="ctr" anchorCtr="0"/>
          <a:lstStyle/>
          <a:p>
            <a:pPr>
              <a:defRPr/>
            </a:pPr>
            <a:endParaRPr lang="ru-RU" sz="12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3" descr="E:\user\500px-NewTux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7" y="5506895"/>
            <a:ext cx="493499" cy="5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66"/>
          <p:cNvSpPr/>
          <p:nvPr/>
        </p:nvSpPr>
        <p:spPr bwMode="auto">
          <a:xfrm rot="16200000">
            <a:off x="5724586" y="3572560"/>
            <a:ext cx="431133" cy="144014"/>
          </a:xfrm>
          <a:prstGeom prst="homePlate">
            <a:avLst/>
          </a:prstGeom>
          <a:solidFill>
            <a:schemeClr val="accent1">
              <a:alpha val="26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" tIns="0" rIns="0" bIns="0" rtlCol="0" anchor="ctr" anchorCtr="0"/>
          <a:lstStyle/>
          <a:p>
            <a:pPr>
              <a:defRPr/>
            </a:pPr>
            <a:endParaRPr lang="ru-RU" sz="12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563DC-6A3A-4A0F-B4E4-261016035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7EC563DC-6A3A-4A0F-B4E4-261016035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EC563DC-6A3A-4A0F-B4E4-261016035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323F9C-6DE8-4A09-ABB2-75036D20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40323F9C-6DE8-4A09-ABB2-75036D20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40323F9C-6DE8-4A09-ABB2-75036D20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A4FD9-B8E1-478F-86FA-1C017354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FCFA4FD9-B8E1-478F-86FA-1C017354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FCFA4FD9-B8E1-478F-86FA-1C017354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3FE73-23D5-4F3B-B6F6-B93B8419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6FC3FE73-23D5-4F3B-B6F6-B93B8419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6FC3FE73-23D5-4F3B-B6F6-B93B8419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 rev="1"/>
        </p:bldSub>
      </p:bldGraphic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468229" cy="2131460"/>
          </a:xfrm>
        </p:spPr>
        <p:txBody>
          <a:bodyPr/>
          <a:lstStyle/>
          <a:p>
            <a:r>
              <a:rPr lang="ru-RU" sz="3200" dirty="0" smtClean="0"/>
              <a:t>Спасибо!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800" dirty="0" smtClean="0">
                <a:latin typeface="+mn-lt"/>
              </a:rPr>
              <a:t>Решения «Лаборатории Касперского»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для бизнеса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http://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www.kaspersky.ru/business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_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products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9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защищаем?</a:t>
            </a:r>
            <a:br>
              <a:rPr lang="ru-RU" b="1" dirty="0" smtClean="0"/>
            </a:br>
            <a:r>
              <a:rPr lang="ru-RU" b="1" dirty="0" smtClean="0"/>
              <a:t>От каких угроз?</a:t>
            </a:r>
            <a:endParaRPr lang="ru-RU" b="1" dirty="0"/>
          </a:p>
        </p:txBody>
      </p:sp>
      <p:sp>
        <p:nvSpPr>
          <p:cNvPr id="5" name="Content Placeholder 7"/>
          <p:cNvSpPr>
            <a:spLocks noGrp="1"/>
          </p:cNvSpPr>
          <p:nvPr>
            <p:ph idx="4294967295"/>
          </p:nvPr>
        </p:nvSpPr>
        <p:spPr>
          <a:xfrm>
            <a:off x="118597" y="1097630"/>
            <a:ext cx="3818660" cy="11792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Вредоносные и </a:t>
            </a:r>
            <a:r>
              <a:rPr lang="ru-RU" sz="2800" dirty="0" err="1" smtClean="0"/>
              <a:t>фишинговые</a:t>
            </a:r>
            <a:r>
              <a:rPr lang="ru-RU" sz="2800" dirty="0" smtClean="0"/>
              <a:t> веб-сайты</a:t>
            </a:r>
            <a:endParaRPr lang="en-US" sz="2800" dirty="0" smtClean="0"/>
          </a:p>
        </p:txBody>
      </p:sp>
      <p:sp>
        <p:nvSpPr>
          <p:cNvPr id="7" name="Pie 6"/>
          <p:cNvSpPr/>
          <p:nvPr/>
        </p:nvSpPr>
        <p:spPr>
          <a:xfrm>
            <a:off x="2987283" y="1985390"/>
            <a:ext cx="3419042" cy="3243809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734920" y="1733026"/>
            <a:ext cx="3419042" cy="3243809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5400000">
            <a:off x="2822535" y="1897774"/>
            <a:ext cx="3243809" cy="3419042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6200000">
            <a:off x="3074899" y="1645411"/>
            <a:ext cx="3243809" cy="3419042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5989" y="2473299"/>
            <a:ext cx="1728165" cy="6379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Почта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27927" y="2453107"/>
            <a:ext cx="1944217" cy="63791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Веб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989" y="4224664"/>
            <a:ext cx="1786251" cy="6503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Рабочие места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27927" y="4107045"/>
            <a:ext cx="1944217" cy="7679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Инфраструктура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idx="4294967295"/>
          </p:nvPr>
        </p:nvSpPr>
        <p:spPr>
          <a:xfrm>
            <a:off x="5364088" y="1143405"/>
            <a:ext cx="3818660" cy="11792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Вредоносное ПО, спам, </a:t>
            </a:r>
            <a:r>
              <a:rPr lang="ru-RU" sz="2800" dirty="0" err="1" smtClean="0"/>
              <a:t>эксплойты</a:t>
            </a:r>
            <a:endParaRPr lang="en-US" sz="2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979712" y="3573016"/>
            <a:ext cx="4776321" cy="1693492"/>
          </a:xfrm>
          <a:prstGeom prst="rect">
            <a:avLst/>
          </a:prstGeom>
          <a:solidFill>
            <a:srgbClr val="EBEBEC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67 0.46435 L -0.00069 0.00023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76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0.49792 L 0.01753 0.00648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881664" cy="2637016"/>
          </a:xfrm>
        </p:spPr>
        <p:txBody>
          <a:bodyPr/>
          <a:lstStyle/>
          <a:p>
            <a:r>
              <a:rPr lang="ru-RU" dirty="0" smtClean="0"/>
              <a:t>Антивирус Касперского для </a:t>
            </a:r>
            <a:r>
              <a:rPr lang="en-US" dirty="0" smtClean="0"/>
              <a:t>Proxy Server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www.kaspersky.ru/anti-virus_proxy_server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Защита веб-трафика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01963"/>
            <a:ext cx="3962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user\logo\VMW_09Q3_LGO_VMwareReady_Met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79" y="3260490"/>
            <a:ext cx="9715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user\logo\RHReadyC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1576"/>
            <a:ext cx="1252977" cy="5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E:\user\logo\YES_Certified_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95" y="2698998"/>
            <a:ext cx="920681" cy="10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Защита веб-трафика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sz="2400" dirty="0"/>
              <a:t>Антивирус Касперского для </a:t>
            </a:r>
            <a:r>
              <a:rPr lang="en-US" sz="2400" dirty="0"/>
              <a:t>Proxy Server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Антивирус Касперского для </a:t>
            </a:r>
            <a:r>
              <a:rPr lang="en-US" dirty="0">
                <a:solidFill>
                  <a:srgbClr val="C00000"/>
                </a:solidFill>
              </a:rPr>
              <a:t>Proxy Server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dirty="0" smtClean="0"/>
              <a:t>обеспечивает </a:t>
            </a:r>
            <a:r>
              <a:rPr lang="ru-RU" sz="2000" dirty="0"/>
              <a:t>защиту пользователей при работе с интернет-ресурсами, удаляя вредоносные и потенциально опасные программы из потока данных, поступающего в корпоративную сеть из интернета по протоколам HTTP и FTP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71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2791">
            <a:off x="4357688" y="3412455"/>
            <a:ext cx="3016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5287">
            <a:off x="4422775" y="4730080"/>
            <a:ext cx="3016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7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788" y="4069680"/>
            <a:ext cx="3016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1" descr="2_edi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50" y="4107780"/>
            <a:ext cx="23606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4" cstate="print"/>
          <a:srcRect l="40536" t="31815" r="39392" b="32712"/>
          <a:stretch>
            <a:fillRect/>
          </a:stretch>
        </p:blipFill>
        <p:spPr bwMode="auto">
          <a:xfrm>
            <a:off x="369888" y="2866355"/>
            <a:ext cx="19685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2" descr="serv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925" y="3629943"/>
            <a:ext cx="12080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plashk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0375" y="4534818"/>
            <a:ext cx="852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4" descr="plashka_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5600" y="3188618"/>
            <a:ext cx="11969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66"/>
          <p:cNvSpPr>
            <a:spLocks noChangeArrowheads="1" noChangeShapeType="1" noTextEdit="1"/>
          </p:cNvSpPr>
          <p:nvPr/>
        </p:nvSpPr>
        <p:spPr bwMode="auto">
          <a:xfrm>
            <a:off x="528638" y="3956968"/>
            <a:ext cx="1089025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Internet</a:t>
            </a:r>
            <a:endParaRPr lang="ru-RU" sz="3600" kern="10" spc="-18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14" name="Picture 68" descr="ic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175" y="4853905"/>
            <a:ext cx="1355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4" descr="ftp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3038" y="2737768"/>
            <a:ext cx="13763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5" descr="firefox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85075" y="3850605"/>
            <a:ext cx="13779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Развертывание</a:t>
            </a:r>
            <a:br>
              <a:rPr lang="ru-RU" dirty="0" smtClean="0"/>
            </a:br>
            <a:r>
              <a:rPr lang="en-US" dirty="0" smtClean="0"/>
              <a:t>Response Mode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9"/>
            <a:ext cx="56201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2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Развертывание</a:t>
            </a:r>
            <a:br>
              <a:rPr lang="ru-RU" dirty="0" smtClean="0"/>
            </a:br>
            <a:r>
              <a:rPr lang="en-US" dirty="0" smtClean="0"/>
              <a:t>Request Mode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5613450" cy="492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Антивирус Касперского для </a:t>
            </a:r>
            <a:r>
              <a:rPr lang="en-US" dirty="0" smtClean="0"/>
              <a:t>Proxy Server</a:t>
            </a:r>
            <a:br>
              <a:rPr lang="en-US" dirty="0" smtClean="0"/>
            </a:br>
            <a:r>
              <a:rPr lang="ru-RU" dirty="0" smtClean="0"/>
              <a:t>Ключевые возможности и преимущества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66400" y="980728"/>
            <a:ext cx="8614800" cy="5319816"/>
          </a:xfrm>
        </p:spPr>
        <p:txBody>
          <a:bodyPr>
            <a:normAutofit fontScale="70000" lnSpcReduction="20000"/>
          </a:bodyPr>
          <a:lstStyle/>
          <a:p>
            <a:pPr lvl="1">
              <a:defRPr/>
            </a:pPr>
            <a:r>
              <a:rPr lang="ru-RU" sz="2600" dirty="0"/>
              <a:t>Программа осуществляет поиск и удаление всех видов вирусов, червей, троянцев и других вредоносных программ, в том числе </a:t>
            </a:r>
            <a:r>
              <a:rPr lang="ru-RU" sz="2600" dirty="0" err="1"/>
              <a:t>эксплойтов</a:t>
            </a:r>
            <a:endParaRPr lang="en-US" sz="2600" dirty="0"/>
          </a:p>
          <a:p>
            <a:pPr lvl="1">
              <a:defRPr/>
            </a:pPr>
            <a:r>
              <a:rPr lang="ru-RU" sz="2400" dirty="0" smtClean="0"/>
              <a:t>Гибкая интеграция</a:t>
            </a:r>
            <a:endParaRPr lang="en-US" sz="2400" dirty="0" smtClean="0"/>
          </a:p>
          <a:p>
            <a:pPr lvl="2"/>
            <a:r>
              <a:rPr lang="en-US" dirty="0"/>
              <a:t>Squid 3</a:t>
            </a:r>
            <a:r>
              <a:rPr lang="en-US" dirty="0" smtClean="0"/>
              <a:t>.x</a:t>
            </a:r>
            <a:endParaRPr lang="en-US" dirty="0"/>
          </a:p>
          <a:p>
            <a:pPr lvl="2"/>
            <a:r>
              <a:rPr lang="en-US" dirty="0" err="1" smtClean="0"/>
              <a:t>BlueCoat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roxySG</a:t>
            </a:r>
            <a:r>
              <a:rPr lang="en-US" dirty="0" smtClean="0"/>
              <a:t> Appliance</a:t>
            </a:r>
          </a:p>
          <a:p>
            <a:pPr lvl="2"/>
            <a:r>
              <a:rPr lang="en-US" dirty="0"/>
              <a:t>Juniper ISG</a:t>
            </a:r>
          </a:p>
          <a:p>
            <a:pPr lvl="2"/>
            <a:r>
              <a:rPr lang="en-US" dirty="0" smtClean="0"/>
              <a:t>ICAP</a:t>
            </a:r>
            <a:r>
              <a:rPr lang="ru-RU" dirty="0" smtClean="0"/>
              <a:t>-совместимые системы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ru-RU" sz="2400" dirty="0"/>
              <a:t>Возможность настройки ICAP-сервера (</a:t>
            </a:r>
            <a:r>
              <a:rPr lang="ru-RU" sz="2400" dirty="0" err="1"/>
              <a:t>req</a:t>
            </a:r>
            <a:r>
              <a:rPr lang="ru-RU" sz="2400" dirty="0"/>
              <a:t>/</a:t>
            </a:r>
            <a:r>
              <a:rPr lang="ru-RU" sz="2400" dirty="0" err="1"/>
              <a:t>resp</a:t>
            </a:r>
            <a:r>
              <a:rPr lang="ru-RU" sz="2400" dirty="0"/>
              <a:t> </a:t>
            </a:r>
            <a:r>
              <a:rPr lang="ru-RU" sz="2400" dirty="0" err="1"/>
              <a:t>mode</a:t>
            </a:r>
            <a:r>
              <a:rPr lang="ru-RU" sz="2400" dirty="0"/>
              <a:t>)</a:t>
            </a:r>
          </a:p>
          <a:p>
            <a:pPr lvl="1">
              <a:defRPr/>
            </a:pPr>
            <a:r>
              <a:rPr lang="ru-RU" sz="2400" dirty="0" smtClean="0"/>
              <a:t>Производительность</a:t>
            </a:r>
            <a:r>
              <a:rPr lang="en-US" sz="2400" dirty="0" smtClean="0"/>
              <a:t>: </a:t>
            </a:r>
            <a:r>
              <a:rPr lang="ru-RU" sz="2400" dirty="0" smtClean="0"/>
              <a:t>до</a:t>
            </a:r>
            <a:r>
              <a:rPr lang="en-US" sz="2400" dirty="0" smtClean="0"/>
              <a:t> </a:t>
            </a:r>
            <a:r>
              <a:rPr lang="en-US" sz="2400" dirty="0"/>
              <a:t>400 </a:t>
            </a:r>
            <a:r>
              <a:rPr lang="ru-RU" sz="2400" dirty="0" smtClean="0"/>
              <a:t>одновременных соединений через один сервер</a:t>
            </a:r>
            <a:r>
              <a:rPr lang="en-US" sz="2400" dirty="0" smtClean="0"/>
              <a:t> (Xeon MPx2, RAM 4</a:t>
            </a:r>
            <a:r>
              <a:rPr lang="ru-RU" sz="2400" dirty="0" smtClean="0"/>
              <a:t>Гб</a:t>
            </a:r>
            <a:r>
              <a:rPr lang="en-US" sz="2400" dirty="0" smtClean="0"/>
              <a:t>)</a:t>
            </a:r>
            <a:endParaRPr lang="en-US" sz="2400" b="1" dirty="0"/>
          </a:p>
          <a:p>
            <a:pPr lvl="1">
              <a:defRPr/>
            </a:pPr>
            <a:r>
              <a:rPr lang="ru-RU" sz="2400" dirty="0" smtClean="0"/>
              <a:t>Поддержка серверов </a:t>
            </a:r>
            <a:r>
              <a:rPr lang="en-US" sz="2400" dirty="0" smtClean="0"/>
              <a:t>Cisco </a:t>
            </a:r>
            <a:r>
              <a:rPr lang="en-US" sz="2400" dirty="0"/>
              <a:t>UCS </a:t>
            </a:r>
            <a:r>
              <a:rPr lang="en-US" sz="2400" dirty="0" smtClean="0"/>
              <a:t>E-Series</a:t>
            </a:r>
            <a:endParaRPr lang="en-US" sz="2400" dirty="0"/>
          </a:p>
          <a:p>
            <a:pPr lvl="1">
              <a:defRPr/>
            </a:pPr>
            <a:r>
              <a:rPr lang="ru-RU" sz="2500" dirty="0"/>
              <a:t>Удаленное управление с использованием веб-интерфейса или </a:t>
            </a:r>
            <a:r>
              <a:rPr lang="ru-RU" sz="2600" dirty="0"/>
              <a:t>файла </a:t>
            </a:r>
            <a:r>
              <a:rPr lang="ru-RU" sz="2500" dirty="0"/>
              <a:t>конфигурации</a:t>
            </a:r>
            <a:endParaRPr lang="en-US" sz="2500" dirty="0"/>
          </a:p>
          <a:p>
            <a:pPr lvl="1">
              <a:defRPr/>
            </a:pPr>
            <a:r>
              <a:rPr lang="ru-RU" sz="2500" dirty="0"/>
              <a:t>Гибкая настройка правил фильтрации и групповые политики безопасности</a:t>
            </a:r>
          </a:p>
          <a:p>
            <a:pPr lvl="1">
              <a:defRPr/>
            </a:pPr>
            <a:r>
              <a:rPr lang="ru-RU" sz="2400" dirty="0" smtClean="0"/>
              <a:t>Поддержка </a:t>
            </a:r>
            <a:r>
              <a:rPr lang="ru-RU" sz="2400" dirty="0"/>
              <a:t>работы в виртуальных средах</a:t>
            </a:r>
          </a:p>
        </p:txBody>
      </p:sp>
      <p:pic>
        <p:nvPicPr>
          <p:cNvPr id="5" name="Picture 2" descr="E:\user\logo\VMW_09Q3_LGO_VMwareReady_Me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90" y="5695800"/>
            <a:ext cx="9715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Антивирус Касперского для </a:t>
            </a:r>
            <a:r>
              <a:rPr lang="en-US" dirty="0"/>
              <a:t>Proxy Server</a:t>
            </a:r>
            <a:r>
              <a:rPr lang="ru-RU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cs typeface="Arial" charset="0"/>
              </a:rPr>
            </a:br>
            <a:r>
              <a:rPr lang="ru-RU" dirty="0" smtClean="0"/>
              <a:t>Поддержка популярных платформ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Red </a:t>
            </a:r>
            <a:r>
              <a:rPr lang="en-US" dirty="0"/>
              <a:t>Hat Enterprise Linux Server </a:t>
            </a:r>
            <a:r>
              <a:rPr lang="en-US" dirty="0" smtClean="0"/>
              <a:t>6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SUSE </a:t>
            </a:r>
            <a:r>
              <a:rPr lang="en-US" dirty="0"/>
              <a:t>Linux Enterprise Server </a:t>
            </a:r>
            <a:r>
              <a:rPr lang="en-US" dirty="0" smtClean="0"/>
              <a:t>11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/>
              <a:t>GNU/Linux </a:t>
            </a:r>
            <a:r>
              <a:rPr lang="en-US" dirty="0" smtClean="0"/>
              <a:t>6 Squeeze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Ubuntu 10.04 LTS; 12.04 LTS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 smtClean="0"/>
              <a:t>Mandriva</a:t>
            </a:r>
            <a:r>
              <a:rPr lang="en-US" dirty="0" smtClean="0"/>
              <a:t> </a:t>
            </a:r>
            <a:r>
              <a:rPr lang="en-US" dirty="0"/>
              <a:t>Enterprise Server </a:t>
            </a:r>
            <a:r>
              <a:rPr lang="en-US" dirty="0" smtClean="0"/>
              <a:t>5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err="1" smtClean="0"/>
              <a:t>CentOS</a:t>
            </a:r>
            <a:r>
              <a:rPr lang="en-US" dirty="0" smtClean="0"/>
              <a:t> 6.x</a:t>
            </a:r>
          </a:p>
          <a:p>
            <a:pPr>
              <a:buClr>
                <a:srgbClr val="C00000"/>
              </a:buClr>
              <a:buSzPct val="75000"/>
              <a:buFont typeface="Arial" pitchFamily="34" charset="0"/>
              <a:buChar char="►"/>
            </a:pPr>
            <a:r>
              <a:rPr lang="en-US" dirty="0" smtClean="0"/>
              <a:t>FreeBSD 8.x, 9.x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125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56" y="1845643"/>
            <a:ext cx="1257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E:\user\logo-full-freebs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44" y="4385901"/>
            <a:ext cx="1597888" cy="5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84810"/>
            <a:ext cx="1209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47" y="3886448"/>
            <a:ext cx="1990725" cy="4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0391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15" y="2158256"/>
            <a:ext cx="581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on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main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reen_alternative_first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reen_alternative_second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reen_alternative_third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reen_alternative_four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green_alternative_fif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green_alternative_six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reen_alternative_seven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st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marL="273050" indent="-273050">
          <a:spcAft>
            <a:spcPts val="1000"/>
          </a:spcAft>
          <a:buBlip>
            <a:blip xmlns:r="http://schemas.openxmlformats.org/officeDocument/2006/relationships" r:embed="rId1"/>
          </a:buBlip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secon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ir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r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if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x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ven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reen_alternative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</TotalTime>
  <Words>1410</Words>
  <Application>Microsoft Office PowerPoint</Application>
  <PresentationFormat>Экран (4:3)</PresentationFormat>
  <Paragraphs>270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27</vt:i4>
      </vt:variant>
    </vt:vector>
  </HeadingPairs>
  <TitlesOfParts>
    <vt:vector size="50" baseType="lpstr">
      <vt:lpstr>Arial</vt:lpstr>
      <vt:lpstr>Franklin Gothic Medium</vt:lpstr>
      <vt:lpstr>Arial Narrow</vt:lpstr>
      <vt:lpstr>Cooper Black</vt:lpstr>
      <vt:lpstr>Impact</vt:lpstr>
      <vt:lpstr>FranklinGothicMediCondTT</vt:lpstr>
      <vt:lpstr>Calibri</vt:lpstr>
      <vt:lpstr>main</vt:lpstr>
      <vt:lpstr>first_inner</vt:lpstr>
      <vt:lpstr>second_inner</vt:lpstr>
      <vt:lpstr>third_inner</vt:lpstr>
      <vt:lpstr>fourth_inner</vt:lpstr>
      <vt:lpstr>fifth_inner</vt:lpstr>
      <vt:lpstr>sixth_inner</vt:lpstr>
      <vt:lpstr>seventh_inner</vt:lpstr>
      <vt:lpstr>green_alternative_inner</vt:lpstr>
      <vt:lpstr>green_alternative_first_inner</vt:lpstr>
      <vt:lpstr>green_alternative_second_inner</vt:lpstr>
      <vt:lpstr>green_alternative_third_inner</vt:lpstr>
      <vt:lpstr>green_alternative_fourth_inner</vt:lpstr>
      <vt:lpstr>green_alternative_fifth_inner</vt:lpstr>
      <vt:lpstr>green_alternative_sixth_inner</vt:lpstr>
      <vt:lpstr>green_alternative_seventh_inner</vt:lpstr>
      <vt:lpstr>Решения «Лаборатории Касперского» для защиты почтового и веб-трафика</vt:lpstr>
      <vt:lpstr>Пути проникновения угроз</vt:lpstr>
      <vt:lpstr>Что защищаем? От каких угроз?</vt:lpstr>
      <vt:lpstr>Защита веб-трафика </vt:lpstr>
      <vt:lpstr>Защита веб-трафика Антивирус Касперского для Proxy Server</vt:lpstr>
      <vt:lpstr>Развертывание Response Mode</vt:lpstr>
      <vt:lpstr>Развертывание Request Mode</vt:lpstr>
      <vt:lpstr>Антивирус Касперского для Proxy Server Ключевые возможности и преимущества</vt:lpstr>
      <vt:lpstr>Антивирус Касперского для Proxy Server Поддержка популярных платформ</vt:lpstr>
      <vt:lpstr>Антивирус Касперского для Proxy Server Крупные заказчики</vt:lpstr>
      <vt:lpstr>Защита почтового трафика</vt:lpstr>
      <vt:lpstr>Kaspersky Security для Linux Mail Server</vt:lpstr>
      <vt:lpstr>Kaspersky Security для Linux Mail Server</vt:lpstr>
      <vt:lpstr>Kaspersky Security для Linux Mail Server Возможности интеграции</vt:lpstr>
      <vt:lpstr>Kaspersky Security для Linux Mail Server Функциональные возможности</vt:lpstr>
      <vt:lpstr>Kaspersky Security для Linux Mail Server Функциональные возможности</vt:lpstr>
      <vt:lpstr>Kaspersky Security для Linux Mail Server Функциональные возможности</vt:lpstr>
      <vt:lpstr>Сервис принудительного обновления баз анти-спама Технология EASUS</vt:lpstr>
      <vt:lpstr>Работа анти-спама</vt:lpstr>
      <vt:lpstr>Целевые атаки и Kaspersky ZETA Shield</vt:lpstr>
      <vt:lpstr>Kaspersky Security для Linux Mail Server Ключевые возможности</vt:lpstr>
      <vt:lpstr>Kaspersky Security для Linux Mail Server Веб-интерфейс (информационная панель)</vt:lpstr>
      <vt:lpstr>Kaspersky Security для Linux Mail Server Поддерживаемые ОС</vt:lpstr>
      <vt:lpstr>Награды и сертификаты</vt:lpstr>
      <vt:lpstr>Как приобрести</vt:lpstr>
      <vt:lpstr>Roadmap, дальнейшее развитие</vt:lpstr>
      <vt:lpstr>Спасибо!   Решения «Лаборатории Касперского» для бизнеса http://www.kaspersky.ru/business_products  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Mitichkin</dc:creator>
  <cp:lastModifiedBy>Alexey Denisyuk</cp:lastModifiedBy>
  <cp:revision>120</cp:revision>
  <dcterms:created xsi:type="dcterms:W3CDTF">2012-09-13T16:42:31Z</dcterms:created>
  <dcterms:modified xsi:type="dcterms:W3CDTF">2012-09-28T08:25:43Z</dcterms:modified>
</cp:coreProperties>
</file>